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27"/>
  </p:notesMasterIdLst>
  <p:handoutMasterIdLst>
    <p:handoutMasterId r:id="rId28"/>
  </p:handoutMasterIdLst>
  <p:sldIdLst>
    <p:sldId id="378" r:id="rId2"/>
    <p:sldId id="424" r:id="rId3"/>
    <p:sldId id="425" r:id="rId4"/>
    <p:sldId id="427" r:id="rId5"/>
    <p:sldId id="429" r:id="rId6"/>
    <p:sldId id="430" r:id="rId7"/>
    <p:sldId id="431" r:id="rId8"/>
    <p:sldId id="428" r:id="rId9"/>
    <p:sldId id="432" r:id="rId10"/>
    <p:sldId id="433" r:id="rId11"/>
    <p:sldId id="435" r:id="rId12"/>
    <p:sldId id="436" r:id="rId13"/>
    <p:sldId id="438" r:id="rId14"/>
    <p:sldId id="440" r:id="rId15"/>
    <p:sldId id="441" r:id="rId16"/>
    <p:sldId id="442" r:id="rId17"/>
    <p:sldId id="434" r:id="rId18"/>
    <p:sldId id="443" r:id="rId19"/>
    <p:sldId id="444" r:id="rId20"/>
    <p:sldId id="445" r:id="rId21"/>
    <p:sldId id="452" r:id="rId22"/>
    <p:sldId id="453" r:id="rId23"/>
    <p:sldId id="449" r:id="rId24"/>
    <p:sldId id="451" r:id="rId25"/>
    <p:sldId id="450" r:id="rId26"/>
  </p:sldIdLst>
  <p:sldSz cx="12192000" cy="6858000"/>
  <p:notesSz cx="6797675" cy="9926638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424"/>
            <p14:sldId id="425"/>
            <p14:sldId id="427"/>
            <p14:sldId id="429"/>
            <p14:sldId id="430"/>
            <p14:sldId id="431"/>
            <p14:sldId id="428"/>
            <p14:sldId id="432"/>
            <p14:sldId id="433"/>
            <p14:sldId id="435"/>
            <p14:sldId id="436"/>
            <p14:sldId id="438"/>
            <p14:sldId id="440"/>
            <p14:sldId id="441"/>
            <p14:sldId id="442"/>
            <p14:sldId id="434"/>
            <p14:sldId id="443"/>
            <p14:sldId id="444"/>
            <p14:sldId id="445"/>
            <p14:sldId id="452"/>
            <p14:sldId id="453"/>
            <p14:sldId id="449"/>
            <p14:sldId id="451"/>
            <p14:sldId id="4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7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8" autoAdjust="0"/>
    <p:restoredTop sz="95232" autoAdjust="0"/>
  </p:normalViewPr>
  <p:slideViewPr>
    <p:cSldViewPr snapToGrid="0" snapToObjects="1">
      <p:cViewPr varScale="1">
        <p:scale>
          <a:sx n="77" d="100"/>
          <a:sy n="77" d="100"/>
        </p:scale>
        <p:origin x="77" y="168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4:32:39.106" idx="5">
    <p:pos x="6820" y="-583"/>
    <p:text>file:///C:/Users/estef/Downloads/se_technical_bypass_diode_effect_in_shading.pdf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8:10:26.653" idx="6">
    <p:pos x="7060" y="218"/>
    <p:text>Reference:</p:text>
    <p:extLst>
      <p:ext uri="{C676402C-5697-4E1C-873F-D02D1690AC5C}">
        <p15:threadingInfo xmlns:p15="http://schemas.microsoft.com/office/powerpoint/2012/main" timeZoneBias="-60"/>
      </p:ext>
    </p:extLst>
  </p:cm>
  <p:cm authorId="2" dt="2019-01-08T18:10:37.338" idx="7">
    <p:pos x="7060" y="314"/>
    <p:text>http://www.iitk.ac.in/npsc/Papers/NPSC2012/papers/12118.pdf</p:text>
    <p:extLst>
      <p:ext uri="{C676402C-5697-4E1C-873F-D02D1690AC5C}">
        <p15:threadingInfo xmlns:p15="http://schemas.microsoft.com/office/powerpoint/2012/main" timeZoneBias="-60">
          <p15:parentCm authorId="2" idx="6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8:10:26.653" idx="6">
    <p:pos x="7060" y="218"/>
    <p:text>Reference:</p:text>
    <p:extLst>
      <p:ext uri="{C676402C-5697-4E1C-873F-D02D1690AC5C}">
        <p15:threadingInfo xmlns:p15="http://schemas.microsoft.com/office/powerpoint/2012/main" timeZoneBias="-60"/>
      </p:ext>
    </p:extLst>
  </p:cm>
  <p:cm authorId="2" dt="2019-01-08T18:10:37.338" idx="7">
    <p:pos x="7060" y="314"/>
    <p:text>http://www.iitk.ac.in/npsc/Papers/NPSC2012/papers/12118.pdf</p:text>
    <p:extLst>
      <p:ext uri="{C676402C-5697-4E1C-873F-D02D1690AC5C}">
        <p15:threadingInfo xmlns:p15="http://schemas.microsoft.com/office/powerpoint/2012/main" timeZoneBias="-60">
          <p15:parentCm authorId="2" idx="6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8:10:26.653" idx="6">
    <p:pos x="7060" y="218"/>
    <p:text>Reference:</p:text>
    <p:extLst>
      <p:ext uri="{C676402C-5697-4E1C-873F-D02D1690AC5C}">
        <p15:threadingInfo xmlns:p15="http://schemas.microsoft.com/office/powerpoint/2012/main" timeZoneBias="-60"/>
      </p:ext>
    </p:extLst>
  </p:cm>
  <p:cm authorId="2" dt="2019-01-08T18:10:37.338" idx="7">
    <p:pos x="7060" y="314"/>
    <p:text>http://www.iitk.ac.in/npsc/Papers/NPSC2012/papers/12118.pdf</p:text>
    <p:extLst>
      <p:ext uri="{C676402C-5697-4E1C-873F-D02D1690AC5C}">
        <p15:threadingInfo xmlns:p15="http://schemas.microsoft.com/office/powerpoint/2012/main" timeZoneBias="-60">
          <p15:parentCm authorId="2" idx="6"/>
        </p15:threadingInfo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23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5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68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47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08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53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359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10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spc="300" dirty="0" err="1"/>
              <a:t>with</a:t>
            </a:r>
            <a:r>
              <a:rPr lang="de-DE" sz="1200" spc="300" dirty="0"/>
              <a:t> strong </a:t>
            </a:r>
            <a:r>
              <a:rPr lang="de-DE" sz="1200" spc="300" dirty="0" err="1"/>
              <a:t>temperature</a:t>
            </a:r>
            <a:r>
              <a:rPr lang="de-DE" sz="1200" spc="300" dirty="0"/>
              <a:t> </a:t>
            </a:r>
            <a:r>
              <a:rPr lang="de-DE" sz="1200" spc="300" dirty="0" err="1"/>
              <a:t>fluctuation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assumption</a:t>
            </a:r>
            <a:r>
              <a:rPr lang="de-DE" sz="1200" spc="300" dirty="0"/>
              <a:t> </a:t>
            </a:r>
            <a:r>
              <a:rPr lang="de-DE" sz="1200" spc="300" dirty="0" err="1"/>
              <a:t>of</a:t>
            </a:r>
            <a:r>
              <a:rPr lang="de-DE" sz="1200" spc="300" dirty="0"/>
              <a:t>  linear </a:t>
            </a:r>
            <a:r>
              <a:rPr lang="de-DE" sz="1200" spc="300" dirty="0" err="1"/>
              <a:t>dependence</a:t>
            </a:r>
            <a:r>
              <a:rPr lang="de-DE" sz="1200" spc="300" dirty="0"/>
              <a:t> </a:t>
            </a:r>
            <a:r>
              <a:rPr lang="de-DE" sz="1200" spc="300" dirty="0" err="1"/>
              <a:t>is</a:t>
            </a:r>
            <a:r>
              <a:rPr lang="de-DE" sz="1200" spc="300" dirty="0"/>
              <a:t> no </a:t>
            </a:r>
            <a:r>
              <a:rPr lang="de-DE" sz="1200" spc="300" dirty="0" err="1"/>
              <a:t>longer</a:t>
            </a:r>
            <a:r>
              <a:rPr lang="de-DE" sz="1200" spc="300" dirty="0"/>
              <a:t> valid </a:t>
            </a:r>
          </a:p>
          <a:p>
            <a:endParaRPr lang="de-DE" sz="1200" spc="300" dirty="0"/>
          </a:p>
          <a:p>
            <a:r>
              <a:rPr lang="de-DE" sz="1200" spc="300" dirty="0" err="1"/>
              <a:t>For</a:t>
            </a:r>
            <a:r>
              <a:rPr lang="de-DE" sz="1200" spc="300" dirty="0"/>
              <a:t> a partial </a:t>
            </a:r>
            <a:r>
              <a:rPr lang="de-DE" sz="1200" spc="300" dirty="0" err="1"/>
              <a:t>shaded</a:t>
            </a:r>
            <a:r>
              <a:rPr lang="de-DE" sz="1200" spc="300" dirty="0"/>
              <a:t> PV </a:t>
            </a:r>
            <a:r>
              <a:rPr lang="de-DE" sz="1200" spc="300" dirty="0" err="1"/>
              <a:t>panel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P-V </a:t>
            </a:r>
            <a:r>
              <a:rPr lang="de-DE" sz="1200" spc="300" dirty="0" err="1"/>
              <a:t>curve</a:t>
            </a:r>
            <a:r>
              <a:rPr lang="de-DE" sz="1200" spc="300" dirty="0"/>
              <a:t> </a:t>
            </a:r>
            <a:r>
              <a:rPr lang="de-DE" sz="1200" spc="300" dirty="0" err="1"/>
              <a:t>has</a:t>
            </a:r>
            <a:r>
              <a:rPr lang="de-DE" sz="1200" spc="300" dirty="0"/>
              <a:t> </a:t>
            </a:r>
            <a:r>
              <a:rPr lang="de-DE" sz="1200" spc="300" dirty="0" err="1"/>
              <a:t>got</a:t>
            </a:r>
            <a:r>
              <a:rPr lang="de-DE" sz="1200" spc="300" dirty="0"/>
              <a:t> multiple </a:t>
            </a:r>
            <a:r>
              <a:rPr lang="de-DE" sz="1200" spc="300" dirty="0" err="1"/>
              <a:t>local</a:t>
            </a:r>
            <a:r>
              <a:rPr lang="de-DE" sz="1200" spc="300" dirty="0"/>
              <a:t> </a:t>
            </a:r>
            <a:r>
              <a:rPr lang="de-DE" sz="1200" spc="300" dirty="0" err="1"/>
              <a:t>maxima</a:t>
            </a:r>
            <a:r>
              <a:rPr lang="de-DE" sz="1200" spc="300" dirty="0"/>
              <a:t> and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method</a:t>
            </a:r>
            <a:r>
              <a:rPr lang="de-DE" sz="1200" spc="300" dirty="0"/>
              <a:t> </a:t>
            </a:r>
            <a:r>
              <a:rPr lang="de-DE" sz="1200" spc="300" dirty="0" err="1"/>
              <a:t>can‘t</a:t>
            </a:r>
            <a:r>
              <a:rPr lang="de-DE" sz="1200" spc="300" dirty="0"/>
              <a:t> handle </a:t>
            </a:r>
            <a:r>
              <a:rPr lang="de-DE" sz="1200" spc="300" dirty="0" err="1"/>
              <a:t>this</a:t>
            </a:r>
            <a:endParaRPr lang="de-DE" sz="1200" spc="30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0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comments" Target="../comments/comment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3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Questions</a:t>
            </a: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/>
              <a:t>Group 670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Discharging resistor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/>
              <p:nvPr/>
            </p:nvSpPr>
            <p:spPr>
              <a:xfrm>
                <a:off x="6207760" y="1422008"/>
                <a:ext cx="4106573" cy="1345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spc="3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760" y="1422008"/>
                <a:ext cx="4106573" cy="1345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ángulo 30">
            <a:extLst>
              <a:ext uri="{FF2B5EF4-FFF2-40B4-BE49-F238E27FC236}">
                <a16:creationId xmlns:a16="http://schemas.microsoft.com/office/drawing/2014/main" id="{CDF2F689-FA72-4CE3-A41A-30C2EC423174}"/>
              </a:ext>
            </a:extLst>
          </p:cNvPr>
          <p:cNvSpPr/>
          <p:nvPr/>
        </p:nvSpPr>
        <p:spPr>
          <a:xfrm rot="16200000">
            <a:off x="1385337" y="2661068"/>
            <a:ext cx="817327" cy="2199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D65F11D4-FC7B-4BF2-B3A6-9E995873AD14}"/>
              </a:ext>
            </a:extLst>
          </p:cNvPr>
          <p:cNvCxnSpPr>
            <a:cxnSpLocks/>
          </p:cNvCxnSpPr>
          <p:nvPr/>
        </p:nvCxnSpPr>
        <p:spPr>
          <a:xfrm>
            <a:off x="1211811" y="2083631"/>
            <a:ext cx="1821610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CBBC6C5A-9A3C-4A90-AC23-0B329F614114}"/>
              </a:ext>
            </a:extLst>
          </p:cNvPr>
          <p:cNvCxnSpPr>
            <a:cxnSpLocks/>
          </p:cNvCxnSpPr>
          <p:nvPr/>
        </p:nvCxnSpPr>
        <p:spPr>
          <a:xfrm>
            <a:off x="3033421" y="1741960"/>
            <a:ext cx="0" cy="6622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48A84381-D5FE-4204-AB75-DDA0C326BE62}"/>
              </a:ext>
            </a:extLst>
          </p:cNvPr>
          <p:cNvCxnSpPr>
            <a:cxnSpLocks/>
          </p:cNvCxnSpPr>
          <p:nvPr/>
        </p:nvCxnSpPr>
        <p:spPr>
          <a:xfrm flipV="1">
            <a:off x="3170581" y="1858944"/>
            <a:ext cx="261620" cy="1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A39105EA-F454-4AED-9CFB-8CCC833736DF}"/>
              </a:ext>
            </a:extLst>
          </p:cNvPr>
          <p:cNvCxnSpPr>
            <a:cxnSpLocks/>
          </p:cNvCxnSpPr>
          <p:nvPr/>
        </p:nvCxnSpPr>
        <p:spPr>
          <a:xfrm>
            <a:off x="3170581" y="2301271"/>
            <a:ext cx="2616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1D40264B-322C-4C8F-A781-43BCC95CB07F}"/>
              </a:ext>
            </a:extLst>
          </p:cNvPr>
          <p:cNvCxnSpPr>
            <a:cxnSpLocks/>
          </p:cNvCxnSpPr>
          <p:nvPr/>
        </p:nvCxnSpPr>
        <p:spPr>
          <a:xfrm>
            <a:off x="3432201" y="2073092"/>
            <a:ext cx="0" cy="17494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30955252-43E5-47DC-A159-304FE60619FB}"/>
              </a:ext>
            </a:extLst>
          </p:cNvPr>
          <p:cNvCxnSpPr>
            <a:cxnSpLocks/>
          </p:cNvCxnSpPr>
          <p:nvPr/>
        </p:nvCxnSpPr>
        <p:spPr>
          <a:xfrm>
            <a:off x="3432201" y="1541613"/>
            <a:ext cx="0" cy="3173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0CC762C7-0071-41CD-9FD0-47F8E696FEF7}"/>
              </a:ext>
            </a:extLst>
          </p:cNvPr>
          <p:cNvCxnSpPr>
            <a:cxnSpLocks/>
          </p:cNvCxnSpPr>
          <p:nvPr/>
        </p:nvCxnSpPr>
        <p:spPr>
          <a:xfrm flipH="1">
            <a:off x="3170581" y="2073092"/>
            <a:ext cx="2616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E370F85B-F26C-49E1-8427-2F80F93CBAE9}"/>
              </a:ext>
            </a:extLst>
          </p:cNvPr>
          <p:cNvCxnSpPr>
            <a:cxnSpLocks/>
          </p:cNvCxnSpPr>
          <p:nvPr/>
        </p:nvCxnSpPr>
        <p:spPr>
          <a:xfrm>
            <a:off x="3170581" y="1750487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2BECAE6E-B2C8-4D31-92BA-3C70C2E5286E}"/>
              </a:ext>
            </a:extLst>
          </p:cNvPr>
          <p:cNvCxnSpPr>
            <a:cxnSpLocks/>
          </p:cNvCxnSpPr>
          <p:nvPr/>
        </p:nvCxnSpPr>
        <p:spPr>
          <a:xfrm>
            <a:off x="3170581" y="2216280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75B62C2B-6060-48EA-8DB1-7367E6ADD73D}"/>
              </a:ext>
            </a:extLst>
          </p:cNvPr>
          <p:cNvCxnSpPr>
            <a:cxnSpLocks/>
          </p:cNvCxnSpPr>
          <p:nvPr/>
        </p:nvCxnSpPr>
        <p:spPr>
          <a:xfrm>
            <a:off x="3170581" y="1985695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kstfelt 3">
                <a:extLst>
                  <a:ext uri="{FF2B5EF4-FFF2-40B4-BE49-F238E27FC236}">
                    <a16:creationId xmlns:a16="http://schemas.microsoft.com/office/drawing/2014/main" id="{955D3B55-6810-4458-8118-DD92C8DB1F0A}"/>
                  </a:ext>
                </a:extLst>
              </p:cNvPr>
              <p:cNvSpPr txBox="1"/>
              <p:nvPr/>
            </p:nvSpPr>
            <p:spPr>
              <a:xfrm>
                <a:off x="364898" y="2501184"/>
                <a:ext cx="914400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𝑑𝑖𝑠𝑐h𝑎𝑟𝑔𝑒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78" name="Tekstfelt 3">
                <a:extLst>
                  <a:ext uri="{FF2B5EF4-FFF2-40B4-BE49-F238E27FC236}">
                    <a16:creationId xmlns:a16="http://schemas.microsoft.com/office/drawing/2014/main" id="{955D3B55-6810-4458-8118-DD92C8DB1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98" y="2501184"/>
                <a:ext cx="914400" cy="358560"/>
              </a:xfrm>
              <a:prstGeom prst="rect">
                <a:avLst/>
              </a:prstGeom>
              <a:blipFill>
                <a:blip r:embed="rId4"/>
                <a:stretch>
                  <a:fillRect r="-44000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1813FCC5-A516-485B-9B83-0EB2BE8C758E}"/>
              </a:ext>
            </a:extLst>
          </p:cNvPr>
          <p:cNvCxnSpPr>
            <a:cxnSpLocks/>
          </p:cNvCxnSpPr>
          <p:nvPr/>
        </p:nvCxnSpPr>
        <p:spPr>
          <a:xfrm>
            <a:off x="1794000" y="2083631"/>
            <a:ext cx="0" cy="2787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02ACD141-E2CA-4224-A32B-AA0DA54085F5}"/>
              </a:ext>
            </a:extLst>
          </p:cNvPr>
          <p:cNvCxnSpPr>
            <a:cxnSpLocks/>
          </p:cNvCxnSpPr>
          <p:nvPr/>
        </p:nvCxnSpPr>
        <p:spPr>
          <a:xfrm>
            <a:off x="1799953" y="3179691"/>
            <a:ext cx="0" cy="3173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7534C133-11F9-4554-B933-6196EA68CC16}"/>
              </a:ext>
            </a:extLst>
          </p:cNvPr>
          <p:cNvCxnSpPr>
            <a:cxnSpLocks/>
          </p:cNvCxnSpPr>
          <p:nvPr/>
        </p:nvCxnSpPr>
        <p:spPr>
          <a:xfrm>
            <a:off x="1799953" y="3495424"/>
            <a:ext cx="163224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4C0611D5-082E-482D-BE81-6EA3B9A01F35}"/>
              </a:ext>
            </a:extLst>
          </p:cNvPr>
          <p:cNvCxnSpPr>
            <a:cxnSpLocks/>
          </p:cNvCxnSpPr>
          <p:nvPr/>
        </p:nvCxnSpPr>
        <p:spPr>
          <a:xfrm>
            <a:off x="2470656" y="2096665"/>
            <a:ext cx="0" cy="50062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14D098C0-481C-46CF-A208-788502CFF04D}"/>
              </a:ext>
            </a:extLst>
          </p:cNvPr>
          <p:cNvCxnSpPr>
            <a:cxnSpLocks/>
          </p:cNvCxnSpPr>
          <p:nvPr/>
        </p:nvCxnSpPr>
        <p:spPr>
          <a:xfrm>
            <a:off x="2300442" y="2610726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C5AD2652-996B-4F59-A033-951EB3C8E532}"/>
              </a:ext>
            </a:extLst>
          </p:cNvPr>
          <p:cNvCxnSpPr>
            <a:cxnSpLocks/>
          </p:cNvCxnSpPr>
          <p:nvPr/>
        </p:nvCxnSpPr>
        <p:spPr>
          <a:xfrm>
            <a:off x="2300441" y="2745251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077A8D23-4A8C-4652-8632-4974E2093438}"/>
              </a:ext>
            </a:extLst>
          </p:cNvPr>
          <p:cNvCxnSpPr>
            <a:cxnSpLocks/>
          </p:cNvCxnSpPr>
          <p:nvPr/>
        </p:nvCxnSpPr>
        <p:spPr>
          <a:xfrm>
            <a:off x="2470654" y="2745251"/>
            <a:ext cx="0" cy="4344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60BB86D0-5087-45BF-A7A2-5E53B5199474}"/>
              </a:ext>
            </a:extLst>
          </p:cNvPr>
          <p:cNvCxnSpPr>
            <a:cxnSpLocks/>
          </p:cNvCxnSpPr>
          <p:nvPr/>
        </p:nvCxnSpPr>
        <p:spPr>
          <a:xfrm>
            <a:off x="2470656" y="3179691"/>
            <a:ext cx="96154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kstfelt 3">
                <a:extLst>
                  <a:ext uri="{FF2B5EF4-FFF2-40B4-BE49-F238E27FC236}">
                    <a16:creationId xmlns:a16="http://schemas.microsoft.com/office/drawing/2014/main" id="{3D54F7DA-525C-477C-AD7B-B8AF1E256F3A}"/>
                  </a:ext>
                </a:extLst>
              </p:cNvPr>
              <p:cNvSpPr txBox="1"/>
              <p:nvPr/>
            </p:nvSpPr>
            <p:spPr>
              <a:xfrm>
                <a:off x="2485874" y="2601750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𝑖𝑠𝑠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56" name="Tekstfelt 3">
                <a:extLst>
                  <a:ext uri="{FF2B5EF4-FFF2-40B4-BE49-F238E27FC236}">
                    <a16:creationId xmlns:a16="http://schemas.microsoft.com/office/drawing/2014/main" id="{3D54F7DA-525C-477C-AD7B-B8AF1E256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874" y="2601750"/>
                <a:ext cx="91440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D0230490-C32B-47F2-AAFF-1E9A70DE15F4}"/>
              </a:ext>
            </a:extLst>
          </p:cNvPr>
          <p:cNvCxnSpPr>
            <a:cxnSpLocks/>
          </p:cNvCxnSpPr>
          <p:nvPr/>
        </p:nvCxnSpPr>
        <p:spPr>
          <a:xfrm>
            <a:off x="1866607" y="4314570"/>
            <a:ext cx="0" cy="7235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43E15392-52F4-40DC-9569-CF0D43AB766D}"/>
              </a:ext>
            </a:extLst>
          </p:cNvPr>
          <p:cNvCxnSpPr>
            <a:cxnSpLocks/>
          </p:cNvCxnSpPr>
          <p:nvPr/>
        </p:nvCxnSpPr>
        <p:spPr>
          <a:xfrm>
            <a:off x="1696393" y="5051551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B98E59E0-1176-420B-8B2F-D44CF02F4285}"/>
              </a:ext>
            </a:extLst>
          </p:cNvPr>
          <p:cNvCxnSpPr>
            <a:cxnSpLocks/>
          </p:cNvCxnSpPr>
          <p:nvPr/>
        </p:nvCxnSpPr>
        <p:spPr>
          <a:xfrm>
            <a:off x="1696392" y="5186076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D5CD0282-9061-4BC9-95E3-7B1DAF4D1E05}"/>
              </a:ext>
            </a:extLst>
          </p:cNvPr>
          <p:cNvCxnSpPr>
            <a:cxnSpLocks/>
          </p:cNvCxnSpPr>
          <p:nvPr/>
        </p:nvCxnSpPr>
        <p:spPr>
          <a:xfrm>
            <a:off x="1866605" y="5186076"/>
            <a:ext cx="2" cy="7833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ángulo 66">
            <a:extLst>
              <a:ext uri="{FF2B5EF4-FFF2-40B4-BE49-F238E27FC236}">
                <a16:creationId xmlns:a16="http://schemas.microsoft.com/office/drawing/2014/main" id="{69A192BE-F1F4-4043-9D44-F917E2FA5846}"/>
              </a:ext>
            </a:extLst>
          </p:cNvPr>
          <p:cNvSpPr/>
          <p:nvPr/>
        </p:nvSpPr>
        <p:spPr>
          <a:xfrm rot="16200000">
            <a:off x="2145392" y="5022460"/>
            <a:ext cx="687523" cy="2199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E916AF0A-2C3F-4E43-8A7E-3CB2607AE5E6}"/>
              </a:ext>
            </a:extLst>
          </p:cNvPr>
          <p:cNvCxnSpPr>
            <a:cxnSpLocks/>
            <a:endCxn id="67" idx="3"/>
          </p:cNvCxnSpPr>
          <p:nvPr/>
        </p:nvCxnSpPr>
        <p:spPr>
          <a:xfrm>
            <a:off x="2489153" y="4322064"/>
            <a:ext cx="1" cy="4665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DC994ECF-0D5A-4934-9EC1-ED189B34571A}"/>
              </a:ext>
            </a:extLst>
          </p:cNvPr>
          <p:cNvCxnSpPr>
            <a:cxnSpLocks/>
          </p:cNvCxnSpPr>
          <p:nvPr/>
        </p:nvCxnSpPr>
        <p:spPr>
          <a:xfrm flipH="1">
            <a:off x="2489153" y="5476182"/>
            <a:ext cx="5953" cy="493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3DEA077-1FDD-4304-94FE-17F29B196108}"/>
              </a:ext>
            </a:extLst>
          </p:cNvPr>
          <p:cNvCxnSpPr/>
          <p:nvPr/>
        </p:nvCxnSpPr>
        <p:spPr>
          <a:xfrm>
            <a:off x="3426162" y="4322064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B4E6EE8-7262-46DA-B0F3-13EBE460D55F}"/>
              </a:ext>
            </a:extLst>
          </p:cNvPr>
          <p:cNvCxnSpPr/>
          <p:nvPr/>
        </p:nvCxnSpPr>
        <p:spPr>
          <a:xfrm flipH="1">
            <a:off x="3285954" y="4669536"/>
            <a:ext cx="140208" cy="2987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1E56060F-E1C7-4F9E-8C0B-A05CBFCAA4F7}"/>
              </a:ext>
            </a:extLst>
          </p:cNvPr>
          <p:cNvCxnSpPr/>
          <p:nvPr/>
        </p:nvCxnSpPr>
        <p:spPr>
          <a:xfrm>
            <a:off x="3438354" y="4968240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D5F33482-62B0-4FE0-BBEE-F9E6A73305B8}"/>
              </a:ext>
            </a:extLst>
          </p:cNvPr>
          <p:cNvCxnSpPr/>
          <p:nvPr/>
        </p:nvCxnSpPr>
        <p:spPr>
          <a:xfrm flipH="1">
            <a:off x="3298146" y="5315712"/>
            <a:ext cx="140208" cy="2987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>
            <a:extLst>
              <a:ext uri="{FF2B5EF4-FFF2-40B4-BE49-F238E27FC236}">
                <a16:creationId xmlns:a16="http://schemas.microsoft.com/office/drawing/2014/main" id="{63141CB8-A958-4CF3-AF11-1C905A178394}"/>
              </a:ext>
            </a:extLst>
          </p:cNvPr>
          <p:cNvCxnSpPr/>
          <p:nvPr/>
        </p:nvCxnSpPr>
        <p:spPr>
          <a:xfrm>
            <a:off x="3426162" y="5621910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9C719ADA-234C-42ED-B6BF-2F2D01473D42}"/>
              </a:ext>
            </a:extLst>
          </p:cNvPr>
          <p:cNvCxnSpPr>
            <a:cxnSpLocks/>
          </p:cNvCxnSpPr>
          <p:nvPr/>
        </p:nvCxnSpPr>
        <p:spPr>
          <a:xfrm>
            <a:off x="1866607" y="4314570"/>
            <a:ext cx="155955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3BCBACEA-9C6A-44E0-B3ED-5C1C1AF6C272}"/>
              </a:ext>
            </a:extLst>
          </p:cNvPr>
          <p:cNvCxnSpPr>
            <a:cxnSpLocks/>
          </p:cNvCxnSpPr>
          <p:nvPr/>
        </p:nvCxnSpPr>
        <p:spPr>
          <a:xfrm>
            <a:off x="1866607" y="5969382"/>
            <a:ext cx="193553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EEAB60EA-AADD-483E-AD80-4C9B797A1A88}"/>
              </a:ext>
            </a:extLst>
          </p:cNvPr>
          <p:cNvCxnSpPr>
            <a:cxnSpLocks/>
          </p:cNvCxnSpPr>
          <p:nvPr/>
        </p:nvCxnSpPr>
        <p:spPr>
          <a:xfrm>
            <a:off x="3461710" y="5132418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kstfelt 3">
                <a:extLst>
                  <a:ext uri="{FF2B5EF4-FFF2-40B4-BE49-F238E27FC236}">
                    <a16:creationId xmlns:a16="http://schemas.microsoft.com/office/drawing/2014/main" id="{C59C6347-F4F8-45FB-A6E5-76C46A6C246F}"/>
                  </a:ext>
                </a:extLst>
              </p:cNvPr>
              <p:cNvSpPr txBox="1"/>
              <p:nvPr/>
            </p:nvSpPr>
            <p:spPr>
              <a:xfrm rot="16200000">
                <a:off x="2327917" y="5158150"/>
                <a:ext cx="914400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𝑑𝑖𝑠𝑐h𝑎𝑟𝑔𝑒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80" name="Tekstfelt 3">
                <a:extLst>
                  <a:ext uri="{FF2B5EF4-FFF2-40B4-BE49-F238E27FC236}">
                    <a16:creationId xmlns:a16="http://schemas.microsoft.com/office/drawing/2014/main" id="{C59C6347-F4F8-45FB-A6E5-76C46A6C2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327917" y="5158150"/>
                <a:ext cx="914400" cy="358560"/>
              </a:xfrm>
              <a:prstGeom prst="rect">
                <a:avLst/>
              </a:prstGeom>
              <a:blipFill>
                <a:blip r:embed="rId6"/>
                <a:stretch>
                  <a:fillRect t="-44667" r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kstfelt 3">
                <a:extLst>
                  <a:ext uri="{FF2B5EF4-FFF2-40B4-BE49-F238E27FC236}">
                    <a16:creationId xmlns:a16="http://schemas.microsoft.com/office/drawing/2014/main" id="{694D807E-F94C-47A3-BEC4-5D1B21F40192}"/>
                  </a:ext>
                </a:extLst>
              </p:cNvPr>
              <p:cNvSpPr txBox="1"/>
              <p:nvPr/>
            </p:nvSpPr>
            <p:spPr>
              <a:xfrm>
                <a:off x="968492" y="4877045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81" name="Tekstfelt 3">
                <a:extLst>
                  <a:ext uri="{FF2B5EF4-FFF2-40B4-BE49-F238E27FC236}">
                    <a16:creationId xmlns:a16="http://schemas.microsoft.com/office/drawing/2014/main" id="{694D807E-F94C-47A3-BEC4-5D1B21F4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92" y="4877045"/>
                <a:ext cx="91440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upo 23">
            <a:extLst>
              <a:ext uri="{FF2B5EF4-FFF2-40B4-BE49-F238E27FC236}">
                <a16:creationId xmlns:a16="http://schemas.microsoft.com/office/drawing/2014/main" id="{EA257818-5F45-4BC2-B3CA-41E444DF604E}"/>
              </a:ext>
            </a:extLst>
          </p:cNvPr>
          <p:cNvGrpSpPr/>
          <p:nvPr/>
        </p:nvGrpSpPr>
        <p:grpSpPr>
          <a:xfrm>
            <a:off x="5261236" y="2767505"/>
            <a:ext cx="5523060" cy="2838365"/>
            <a:chOff x="5261236" y="2859744"/>
            <a:chExt cx="5523060" cy="2838365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8A6B5C0E-2A7A-4C5E-AD43-C6EFE96BE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236" y="2859744"/>
              <a:ext cx="5523060" cy="2838365"/>
            </a:xfrm>
            <a:prstGeom prst="rect">
              <a:avLst/>
            </a:prstGeom>
          </p:spPr>
        </p:pic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59EDC189-9D08-4F25-9FE4-C370BBB3CCB6}"/>
                </a:ext>
              </a:extLst>
            </p:cNvPr>
            <p:cNvSpPr/>
            <p:nvPr/>
          </p:nvSpPr>
          <p:spPr>
            <a:xfrm>
              <a:off x="5261236" y="3497022"/>
              <a:ext cx="140208" cy="1291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94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8882303" cy="1621619"/>
          </a:xfrm>
        </p:spPr>
        <p:txBody>
          <a:bodyPr rtlCol="0"/>
          <a:lstStyle/>
          <a:p>
            <a:pPr rtl="0"/>
            <a:r>
              <a:rPr lang="en-GB" dirty="0"/>
              <a:t>MPPT – Running frequency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434176" y="864365"/>
            <a:ext cx="63645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Low frequency will lead to low reaction speed and oscillations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 frequency increases computational requirements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The system has a specific time constant (Tau) and having an MPPT faster than Tau is a waste of resources which can lead to instabilities as the variables are read during transients.</a:t>
            </a:r>
          </a:p>
          <a:p>
            <a:pPr rtl="0"/>
            <a:r>
              <a:rPr lang="en-GB" sz="1600" spc="300" dirty="0"/>
              <a:t>  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7908414" y="1399325"/>
                <a:ext cx="2042482" cy="718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s-E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s-ES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num>
                      <m:den>
                        <m:sSup>
                          <m:sSupPr>
                            <m:ctrlP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s-ES" b="0" i="0" dirty="0" smtClean="0">
                        <a:latin typeface="Cambria Math" panose="02040503050406030204" pitchFamily="18" charset="0"/>
                      </a:rPr>
                      <m:t>=3 </m:t>
                    </m:r>
                    <m:r>
                      <m:rPr>
                        <m:sty m:val="p"/>
                      </m:rPr>
                      <a:rPr lang="es-ES" b="0" i="0" dirty="0" smtClean="0">
                        <a:latin typeface="Cambria Math" panose="02040503050406030204" pitchFamily="18" charset="0"/>
                      </a:rPr>
                      <m:t>ms</m:t>
                    </m:r>
                    <m:sSub>
                      <m:sSub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s-ES" dirty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s-ES" dirty="0">
                            <a:latin typeface="Cambria Math" panose="02040503050406030204" pitchFamily="18" charset="0"/>
                          </a:rPr>
                          <m:t>=0,5</m:t>
                        </m:r>
                      </m:sub>
                    </m:sSub>
                  </m:oMath>
                </a14:m>
                <a:endParaRPr lang="es-ES" b="0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414" y="1399325"/>
                <a:ext cx="2042482" cy="7182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255" y="3316066"/>
            <a:ext cx="3665475" cy="32400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202245" y="4318260"/>
            <a:ext cx="3173752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400" spc="300" dirty="0"/>
              <a:t>Oscillations of the system start-up (when the perturbation step is higher) working at 100 Hz. Working at a higher frequency would lead to too early measurements. 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" y="3876074"/>
            <a:ext cx="4800000" cy="2880000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3001313" y="4314274"/>
            <a:ext cx="1964457" cy="6217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/>
          <p:cNvCxnSpPr>
            <a:stCxn id="11" idx="2"/>
          </p:cNvCxnSpPr>
          <p:nvPr/>
        </p:nvCxnSpPr>
        <p:spPr>
          <a:xfrm flipH="1">
            <a:off x="2045404" y="4625170"/>
            <a:ext cx="955909" cy="34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586843" y="4621138"/>
            <a:ext cx="15526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10 Hz MPPT </a:t>
            </a:r>
          </a:p>
          <a:p>
            <a:r>
              <a:rPr lang="es-ES" dirty="0" err="1"/>
              <a:t>oscillations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8414" y="100038"/>
            <a:ext cx="2902383" cy="1286127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7786517" y="2130759"/>
            <a:ext cx="29486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spc="300" dirty="0"/>
              <a:t>Duty cycle is updated </a:t>
            </a:r>
          </a:p>
          <a:p>
            <a:r>
              <a:rPr lang="en-GB" sz="1400" spc="300" dirty="0"/>
              <a:t>Every 3 MPPT periods, which is 30 ms at 100 Hz</a:t>
            </a:r>
          </a:p>
        </p:txBody>
      </p:sp>
      <p:cxnSp>
        <p:nvCxnSpPr>
          <p:cNvPr id="18" name="Conector recto de flecha 17"/>
          <p:cNvCxnSpPr/>
          <p:nvPr/>
        </p:nvCxnSpPr>
        <p:spPr>
          <a:xfrm flipV="1">
            <a:off x="6798746" y="1758462"/>
            <a:ext cx="987771" cy="14082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endCxn id="15" idx="1"/>
          </p:cNvCxnSpPr>
          <p:nvPr/>
        </p:nvCxnSpPr>
        <p:spPr>
          <a:xfrm flipV="1">
            <a:off x="6798746" y="2607813"/>
            <a:ext cx="987771" cy="5588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errar llave 22"/>
          <p:cNvSpPr/>
          <p:nvPr/>
        </p:nvSpPr>
        <p:spPr>
          <a:xfrm>
            <a:off x="6679933" y="2540438"/>
            <a:ext cx="109188" cy="1126789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Abrir llave 23"/>
          <p:cNvSpPr/>
          <p:nvPr/>
        </p:nvSpPr>
        <p:spPr>
          <a:xfrm>
            <a:off x="8248851" y="3455469"/>
            <a:ext cx="301404" cy="3100597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0882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8882303" cy="1621619"/>
          </a:xfrm>
        </p:spPr>
        <p:txBody>
          <a:bodyPr rtlCol="0"/>
          <a:lstStyle/>
          <a:p>
            <a:pPr rtl="0"/>
            <a:r>
              <a:rPr lang="en-GB" dirty="0"/>
              <a:t>Hardware current sensor filtering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21285" y="1734964"/>
            <a:ext cx="63645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spc="300" dirty="0"/>
          </a:p>
          <a:p>
            <a:pPr rtl="0"/>
            <a:r>
              <a:rPr lang="en-GB" sz="1600" spc="300" dirty="0"/>
              <a:t>Different frequencies for different goals:</a:t>
            </a:r>
          </a:p>
          <a:p>
            <a:pPr rtl="0"/>
            <a:r>
              <a:rPr lang="en-GB" sz="1600" spc="300" dirty="0"/>
              <a:t> 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50 Hz </a:t>
            </a:r>
            <a:r>
              <a:rPr lang="en-GB" sz="1600" spc="300" dirty="0">
                <a:sym typeface="Wingdings" panose="05000000000000000000" pitchFamily="2" charset="2"/>
              </a:rPr>
              <a:t> Low frequency allows reliable MPPT information.</a:t>
            </a: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80 kHz </a:t>
            </a:r>
            <a:r>
              <a:rPr lang="en-GB" sz="1600" spc="300" dirty="0">
                <a:sym typeface="Wingdings" panose="05000000000000000000" pitchFamily="2" charset="2"/>
              </a:rPr>
              <a:t> In case a current controller is desired to be implemented, full sensor’s bandwidth is also available. </a:t>
            </a:r>
            <a:endParaRPr lang="en-GB" sz="1600" spc="300" dirty="0"/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6" name="Cerrar llave 5"/>
          <p:cNvSpPr/>
          <p:nvPr/>
        </p:nvSpPr>
        <p:spPr>
          <a:xfrm>
            <a:off x="6655324" y="2356700"/>
            <a:ext cx="696452" cy="1932496"/>
          </a:xfrm>
          <a:prstGeom prst="rightBrace">
            <a:avLst>
              <a:gd name="adj1" fmla="val 1974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7603644" y="2831966"/>
            <a:ext cx="2501892" cy="92333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pc="300" dirty="0"/>
              <a:t>Further filtering can be achieved </a:t>
            </a:r>
          </a:p>
          <a:p>
            <a:r>
              <a:rPr lang="en-GB" spc="300" dirty="0"/>
              <a:t>through software</a:t>
            </a:r>
            <a:endParaRPr lang="es-ES" dirty="0"/>
          </a:p>
        </p:txBody>
      </p:sp>
      <p:pic>
        <p:nvPicPr>
          <p:cNvPr id="2050" name="Picture 2" descr="https://www.oreilly.com/library/view/predictive-control-of/9781119942641/images/c02f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36" b="5016"/>
          <a:stretch/>
        </p:blipFill>
        <p:spPr bwMode="auto">
          <a:xfrm>
            <a:off x="0" y="4487158"/>
            <a:ext cx="7153275" cy="223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/>
          <p:cNvSpPr/>
          <p:nvPr/>
        </p:nvSpPr>
        <p:spPr>
          <a:xfrm>
            <a:off x="7003550" y="4841470"/>
            <a:ext cx="42627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pc="300" dirty="0">
                <a:sym typeface="Wingdings" panose="05000000000000000000" pitchFamily="2" charset="2"/>
              </a:rPr>
              <a:t>Hysteresis current control</a:t>
            </a:r>
            <a:r>
              <a:rPr lang="en-GB" spc="300" dirty="0">
                <a:sym typeface="Wingdings" panose="05000000000000000000" pitchFamily="2" charset="2"/>
              </a:rPr>
              <a:t>, </a:t>
            </a:r>
          </a:p>
          <a:p>
            <a:r>
              <a:rPr lang="en-GB" spc="300" dirty="0">
                <a:sym typeface="Wingdings" panose="05000000000000000000" pitchFamily="2" charset="2"/>
              </a:rPr>
              <a:t>example of current control </a:t>
            </a:r>
          </a:p>
          <a:p>
            <a:r>
              <a:rPr lang="en-GB" spc="300" dirty="0">
                <a:sym typeface="Wingdings" panose="05000000000000000000" pitchFamily="2" charset="2"/>
              </a:rPr>
              <a:t>that requires full bandwidth. 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5723467" y="6157642"/>
            <a:ext cx="63161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A3C31"/>
                </a:solidFill>
                <a:latin typeface="Source Sans Pro"/>
              </a:rPr>
              <a:t>Predictive Control of Power Converters and Electrical Drives. P. Cortes. 2012</a:t>
            </a:r>
            <a:endParaRPr lang="en-US" sz="1400" b="0" i="0" dirty="0">
              <a:solidFill>
                <a:srgbClr val="4A3C31"/>
              </a:solidFill>
              <a:effectLst/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02535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Switching frequency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1061378" y="2132696"/>
            <a:ext cx="43014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b="1" spc="300" dirty="0">
                <a:ea typeface="Cambria Math" panose="02040503050406030204" pitchFamily="18" charset="0"/>
              </a:rPr>
              <a:t>Switching frequency increase: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ea typeface="Cambria Math" panose="02040503050406030204" pitchFamily="18" charset="0"/>
              </a:rPr>
              <a:t>Switching losses increase.</a:t>
            </a:r>
          </a:p>
          <a:p>
            <a:pPr rtl="0"/>
            <a:endParaRPr lang="en-GB" sz="1600" spc="300" dirty="0"/>
          </a:p>
          <a:p>
            <a:pPr rtl="0"/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Higher losses.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Supported by RT-box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2719CE0-8C5F-4AB2-B013-4788FEDD0A28}"/>
              </a:ext>
            </a:extLst>
          </p:cNvPr>
          <p:cNvSpPr txBox="1"/>
          <p:nvPr/>
        </p:nvSpPr>
        <p:spPr>
          <a:xfrm>
            <a:off x="6110631" y="2132696"/>
            <a:ext cx="43014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b="1" spc="300" dirty="0">
                <a:ea typeface="Cambria Math" panose="02040503050406030204" pitchFamily="18" charset="0"/>
              </a:rPr>
              <a:t>Switching frequency decrease:</a:t>
            </a:r>
          </a:p>
          <a:p>
            <a:pPr rtl="0"/>
            <a:endParaRPr lang="en-GB" sz="1600" spc="300" dirty="0">
              <a:ea typeface="Cambria Math" panose="02040503050406030204" pitchFamily="18" charset="0"/>
            </a:endParaRPr>
          </a:p>
          <a:p>
            <a:pPr rtl="0"/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ea typeface="Cambria Math" panose="02040503050406030204" pitchFamily="18" charset="0"/>
              </a:rPr>
              <a:t>Component size increase.</a:t>
            </a:r>
            <a:endParaRPr lang="da-DK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Higher cost.</a:t>
            </a:r>
          </a:p>
        </p:txBody>
      </p:sp>
    </p:spTree>
    <p:extLst>
      <p:ext uri="{BB962C8B-B14F-4D97-AF65-F5344CB8AC3E}">
        <p14:creationId xmlns:p14="http://schemas.microsoft.com/office/powerpoint/2010/main" val="2722490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6A83F3-9650-4179-9F71-83C7E505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92" y="1494344"/>
            <a:ext cx="2451593" cy="45723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felt 3">
                <a:extLst>
                  <a:ext uri="{FF2B5EF4-FFF2-40B4-BE49-F238E27FC236}">
                    <a16:creationId xmlns:a16="http://schemas.microsoft.com/office/drawing/2014/main" id="{9A060023-6BD2-419D-8AA2-AE1DFCDCA162}"/>
                  </a:ext>
                </a:extLst>
              </p:cNvPr>
              <p:cNvSpPr txBox="1"/>
              <p:nvPr/>
            </p:nvSpPr>
            <p:spPr>
              <a:xfrm>
                <a:off x="3557848" y="1648118"/>
                <a:ext cx="7782040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b="1" spc="300" dirty="0"/>
                  <a:t>Single bypass </a:t>
                </a:r>
                <a:r>
                  <a:rPr lang="es-ES" sz="1600" b="1" spc="300" dirty="0" err="1"/>
                  <a:t>diode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protects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one</a:t>
                </a:r>
                <a:r>
                  <a:rPr lang="es-ES" sz="1600" b="1" spc="300" dirty="0"/>
                  <a:t> sub-</a:t>
                </a:r>
                <a:r>
                  <a:rPr lang="es-ES" sz="1600" b="1" spc="300" dirty="0" err="1"/>
                  <a:t>string</a:t>
                </a:r>
                <a:r>
                  <a:rPr lang="es-ES" sz="1600" b="1" spc="300" dirty="0"/>
                  <a:t> (</a:t>
                </a:r>
                <a14:m>
                  <m:oMath xmlns:m="http://schemas.openxmlformats.org/officeDocument/2006/math">
                    <m:r>
                      <a:rPr lang="es-ES" sz="1600" b="1" i="1" spc="30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≃</m:t>
                    </m:r>
                  </m:oMath>
                </a14:m>
                <a:r>
                  <a:rPr lang="es-ES" sz="1600" b="1" spc="300" dirty="0"/>
                  <a:t>20 </a:t>
                </a:r>
                <a:r>
                  <a:rPr lang="es-ES" sz="1600" b="1" spc="300" dirty="0" err="1"/>
                  <a:t>cells</a:t>
                </a:r>
                <a:r>
                  <a:rPr lang="es-ES" sz="1600" b="1" spc="300" dirty="0"/>
                  <a:t>)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/>
              </a:p>
              <a:p>
                <a:pPr rtl="0"/>
                <a:endParaRPr lang="es-ES" sz="1600" b="1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/>
                  <a:t>If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high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current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flows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through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shaded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cell</a:t>
                </a:r>
                <a:r>
                  <a:rPr lang="es-ES" sz="1600" b="1" spc="300" dirty="0"/>
                  <a:t> 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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Power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consumed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instead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of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produced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!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/>
                  <a:t>Avoid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hot</a:t>
                </a:r>
                <a:r>
                  <a:rPr lang="es-ES" sz="1600" b="1" spc="300" dirty="0"/>
                  <a:t>-spots </a:t>
                </a:r>
                <a:r>
                  <a:rPr lang="es-ES" sz="1600" b="1" spc="300" dirty="0" err="1"/>
                  <a:t>because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power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consumed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by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cell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heats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it</a:t>
                </a:r>
                <a:r>
                  <a:rPr lang="es-ES" sz="1600" b="1" spc="300" dirty="0"/>
                  <a:t> up.</a:t>
                </a:r>
              </a:p>
              <a:p>
                <a:pPr rtl="0"/>
                <a:endParaRPr lang="es-ES" sz="1600" b="1" spc="300" dirty="0"/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s-ES" sz="1600" b="1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≃</m:t>
                    </m:r>
                  </m:oMath>
                </a14:m>
                <a:r>
                  <a:rPr lang="es-ES" sz="1600" b="1" spc="300" dirty="0">
                    <a:sym typeface="Wingdings" panose="05000000000000000000" pitchFamily="2" charset="2"/>
                  </a:rPr>
                  <a:t>20%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irradiance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difference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 bypass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diode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ON</a:t>
                </a:r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>
                    <a:sym typeface="Wingdings" panose="05000000000000000000" pitchFamily="2" charset="2"/>
                  </a:rPr>
                  <a:t>Higher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power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losses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than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with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MICs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r>
                  <a:rPr lang="da-DK" sz="1600" b="1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0" name="Tekstfelt 3">
                <a:extLst>
                  <a:ext uri="{FF2B5EF4-FFF2-40B4-BE49-F238E27FC236}">
                    <a16:creationId xmlns:a16="http://schemas.microsoft.com/office/drawing/2014/main" id="{9A060023-6BD2-419D-8AA2-AE1DFCDCA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848" y="1648118"/>
                <a:ext cx="7782040" cy="5509200"/>
              </a:xfrm>
              <a:prstGeom prst="rect">
                <a:avLst/>
              </a:prstGeom>
              <a:blipFill>
                <a:blip r:embed="rId3"/>
                <a:stretch>
                  <a:fillRect l="-313" t="-33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lipse 4">
            <a:extLst>
              <a:ext uri="{FF2B5EF4-FFF2-40B4-BE49-F238E27FC236}">
                <a16:creationId xmlns:a16="http://schemas.microsoft.com/office/drawing/2014/main" id="{BB5A632C-52CB-43EA-BFB4-37942FF3836F}"/>
              </a:ext>
            </a:extLst>
          </p:cNvPr>
          <p:cNvSpPr/>
          <p:nvPr/>
        </p:nvSpPr>
        <p:spPr>
          <a:xfrm>
            <a:off x="703384" y="1494344"/>
            <a:ext cx="914401" cy="473061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10BC418-113C-4810-AED0-215F8369325B}"/>
              </a:ext>
            </a:extLst>
          </p:cNvPr>
          <p:cNvCxnSpPr/>
          <p:nvPr/>
        </p:nvCxnSpPr>
        <p:spPr>
          <a:xfrm>
            <a:off x="1318846" y="6145823"/>
            <a:ext cx="298939" cy="21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56B99C0-17D8-409F-B2A6-88774025B241}"/>
              </a:ext>
            </a:extLst>
          </p:cNvPr>
          <p:cNvSpPr txBox="1"/>
          <p:nvPr/>
        </p:nvSpPr>
        <p:spPr>
          <a:xfrm>
            <a:off x="1617785" y="6224954"/>
            <a:ext cx="194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Sub-</a:t>
            </a:r>
            <a:r>
              <a:rPr lang="es-ES" dirty="0" err="1"/>
              <a:t>string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8600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</a:t>
            </a: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9A060023-6BD2-419D-8AA2-AE1DFCDCA162}"/>
              </a:ext>
            </a:extLst>
          </p:cNvPr>
          <p:cNvSpPr txBox="1"/>
          <p:nvPr/>
        </p:nvSpPr>
        <p:spPr>
          <a:xfrm>
            <a:off x="3208788" y="1494733"/>
            <a:ext cx="86341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Why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using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improves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power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extraction</a:t>
            </a:r>
            <a:r>
              <a:rPr lang="es-ES" sz="1600" b="1" spc="300" dirty="0">
                <a:sym typeface="Wingdings" panose="05000000000000000000" pitchFamily="2" charset="2"/>
              </a:rPr>
              <a:t>?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 err="1">
                <a:sym typeface="Wingdings" panose="05000000000000000000" pitchFamily="2" charset="2"/>
              </a:rPr>
              <a:t>Demonstration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example</a:t>
            </a:r>
            <a:r>
              <a:rPr lang="es-ES" sz="1600" b="1" spc="300" dirty="0">
                <a:sym typeface="Wingdings" panose="05000000000000000000" pitchFamily="2" charset="2"/>
              </a:rPr>
              <a:t>: </a:t>
            </a:r>
            <a:r>
              <a:rPr lang="es-ES" sz="1600" b="1" spc="300" dirty="0" err="1">
                <a:sym typeface="Wingdings" panose="05000000000000000000" pitchFamily="2" charset="2"/>
              </a:rPr>
              <a:t>shaded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cell</a:t>
            </a:r>
            <a:r>
              <a:rPr lang="es-ES" sz="1600" b="1" spc="300" dirty="0">
                <a:sym typeface="Wingdings" panose="05000000000000000000" pitchFamily="2" charset="2"/>
              </a:rPr>
              <a:t> at 80% </a:t>
            </a:r>
            <a:r>
              <a:rPr lang="es-ES" sz="1600" b="1" spc="300" dirty="0" err="1">
                <a:sym typeface="Wingdings" panose="05000000000000000000" pitchFamily="2" charset="2"/>
              </a:rPr>
              <a:t>irradiance</a:t>
            </a: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>
                <a:sym typeface="Wingdings" panose="05000000000000000000" pitchFamily="2" charset="2"/>
              </a:rPr>
              <a:t>    1st </a:t>
            </a:r>
            <a:r>
              <a:rPr lang="es-ES" sz="1600" b="1" spc="300" dirty="0" err="1">
                <a:sym typeface="Wingdings" panose="05000000000000000000" pitchFamily="2" charset="2"/>
              </a:rPr>
              <a:t>option</a:t>
            </a:r>
            <a:r>
              <a:rPr lang="es-ES" sz="1600" b="1" spc="300" dirty="0">
                <a:sym typeface="Wingdings" panose="05000000000000000000" pitchFamily="2" charset="2"/>
              </a:rPr>
              <a:t>:  Bypass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ON  9*10% + 1*6.6% = 96.6%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2nd option: Reduce current to 80% 80% of full power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3rd option: MPPT tracker  9*10% + 1*8% = 98%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Using MICs in each PV module  Increases power by 1.4%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1D5F4D-641B-43BB-B056-BF477477E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31" y="1107482"/>
            <a:ext cx="23241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40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</a:t>
            </a: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9A060023-6BD2-419D-8AA2-AE1DFCDCA162}"/>
              </a:ext>
            </a:extLst>
          </p:cNvPr>
          <p:cNvSpPr txBox="1"/>
          <p:nvPr/>
        </p:nvSpPr>
        <p:spPr>
          <a:xfrm>
            <a:off x="3208788" y="1494733"/>
            <a:ext cx="86341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Why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using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improves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power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extraction</a:t>
            </a:r>
            <a:r>
              <a:rPr lang="es-ES" sz="1600" b="1" spc="300" dirty="0">
                <a:sym typeface="Wingdings" panose="05000000000000000000" pitchFamily="2" charset="2"/>
              </a:rPr>
              <a:t>?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 err="1">
                <a:sym typeface="Wingdings" panose="05000000000000000000" pitchFamily="2" charset="2"/>
              </a:rPr>
              <a:t>Demonstration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example</a:t>
            </a:r>
            <a:r>
              <a:rPr lang="es-ES" sz="1600" b="1" spc="300" dirty="0">
                <a:sym typeface="Wingdings" panose="05000000000000000000" pitchFamily="2" charset="2"/>
              </a:rPr>
              <a:t>: 30% </a:t>
            </a:r>
            <a:r>
              <a:rPr lang="es-ES" sz="1600" b="1" spc="300" dirty="0" err="1">
                <a:sym typeface="Wingdings" panose="05000000000000000000" pitchFamily="2" charset="2"/>
              </a:rPr>
              <a:t>shaded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region</a:t>
            </a: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>
                <a:sym typeface="Wingdings" panose="05000000000000000000" pitchFamily="2" charset="2"/>
              </a:rPr>
              <a:t>    1st </a:t>
            </a:r>
            <a:r>
              <a:rPr lang="es-ES" sz="1600" b="1" spc="300" dirty="0" err="1">
                <a:sym typeface="Wingdings" panose="05000000000000000000" pitchFamily="2" charset="2"/>
              </a:rPr>
              <a:t>option</a:t>
            </a:r>
            <a:r>
              <a:rPr lang="es-ES" sz="1600" b="1" spc="300" dirty="0">
                <a:sym typeface="Wingdings" panose="05000000000000000000" pitchFamily="2" charset="2"/>
              </a:rPr>
              <a:t>:  Bypass </a:t>
            </a:r>
            <a:r>
              <a:rPr lang="es-ES" sz="1600" b="1" spc="300" dirty="0" err="1">
                <a:sym typeface="Wingdings" panose="05000000000000000000" pitchFamily="2" charset="2"/>
              </a:rPr>
              <a:t>diodes</a:t>
            </a:r>
            <a:r>
              <a:rPr lang="es-ES" sz="1600" b="1" spc="300" dirty="0">
                <a:sym typeface="Wingdings" panose="05000000000000000000" pitchFamily="2" charset="2"/>
              </a:rPr>
              <a:t> ON  9*10% + 1*0% = 90%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2nd option: Reduce current to 70% 70% of full power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3rd option: MPPT tracker  9*10% + 1*7% = 97%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Using MICs in each PV module  Increases power by 7%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839BFA-0B23-4C4D-A906-E35493980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4" y="1208845"/>
            <a:ext cx="2618190" cy="435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72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r>
              <a:rPr lang="en-GB" dirty="0"/>
              <a:t>MIC advantage over bypass diode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5607EC-7576-4853-A0FA-95B2E9244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33" y="2225190"/>
            <a:ext cx="6476530" cy="3305034"/>
          </a:xfrm>
          <a:prstGeom prst="rect">
            <a:avLst/>
          </a:prstGeom>
        </p:spPr>
      </p:pic>
      <p:sp>
        <p:nvSpPr>
          <p:cNvPr id="57" name="Tekstfelt 3">
            <a:extLst>
              <a:ext uri="{FF2B5EF4-FFF2-40B4-BE49-F238E27FC236}">
                <a16:creationId xmlns:a16="http://schemas.microsoft.com/office/drawing/2014/main" id="{76D989A8-38B1-4BA7-80CD-521EE0CE86CF}"/>
              </a:ext>
            </a:extLst>
          </p:cNvPr>
          <p:cNvSpPr txBox="1"/>
          <p:nvPr/>
        </p:nvSpPr>
        <p:spPr>
          <a:xfrm>
            <a:off x="7305868" y="1561658"/>
            <a:ext cx="4490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pc="300" dirty="0"/>
              <a:t>Power generated in a 3 panel array with ideal bypass diodes.</a:t>
            </a:r>
          </a:p>
          <a:p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2 panels 1000 W/m2.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1 panel 400 W/m2 (shaded).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25ºC.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kstfelt 3">
                <a:extLst>
                  <a:ext uri="{FF2B5EF4-FFF2-40B4-BE49-F238E27FC236}">
                    <a16:creationId xmlns:a16="http://schemas.microsoft.com/office/drawing/2014/main" id="{5B2B0B02-A284-4512-8025-99B5EFBD1526}"/>
                  </a:ext>
                </a:extLst>
              </p:cNvPr>
              <p:cNvSpPr txBox="1"/>
              <p:nvPr/>
            </p:nvSpPr>
            <p:spPr>
              <a:xfrm>
                <a:off x="7305869" y="3436689"/>
                <a:ext cx="4549502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spc="300" dirty="0"/>
                  <a:t>Maximum </a:t>
                </a:r>
                <a:r>
                  <a:rPr lang="es-ES" sz="1600" spc="300" dirty="0" err="1"/>
                  <a:t>theoretical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power</a:t>
                </a:r>
                <a:r>
                  <a:rPr lang="es-ES" sz="1600" spc="3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=2∗300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+117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𝟕𝟏𝟕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b="1" spc="300" dirty="0"/>
              </a:p>
              <a:p>
                <a:endParaRPr lang="en-GB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pc="300" dirty="0"/>
                  <a:t>Power generated with bypass diodes: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𝟔𝟎𝟎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GB" b="1" spc="300" dirty="0"/>
              </a:p>
              <a:p>
                <a:endParaRPr lang="en-GB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pc="300" dirty="0"/>
                  <a:t>Power generated with a 95% efficient MIC: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=717</m:t>
                      </m:r>
                      <m:r>
                        <a:rPr lang="es-ES" i="1" spc="30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 ∗0.95=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𝟔𝟖𝟏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s-ES" b="1" i="1" spc="3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b="1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59" name="Tekstfelt 3">
                <a:extLst>
                  <a:ext uri="{FF2B5EF4-FFF2-40B4-BE49-F238E27FC236}">
                    <a16:creationId xmlns:a16="http://schemas.microsoft.com/office/drawing/2014/main" id="{5B2B0B02-A284-4512-8025-99B5EFBD1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869" y="3436689"/>
                <a:ext cx="4549502" cy="3108543"/>
              </a:xfrm>
              <a:prstGeom prst="rect">
                <a:avLst/>
              </a:prstGeom>
              <a:blipFill>
                <a:blip r:embed="rId4"/>
                <a:stretch>
                  <a:fillRect l="-803" t="-588" r="-2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289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18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Limitations of single diode PV model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B5D893-CEA9-4776-9B1C-9849BB3C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39" y="1149054"/>
            <a:ext cx="5903008" cy="25904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9E3D665-23A9-42DE-8E2E-3D41419D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3" y="4707814"/>
            <a:ext cx="3527453" cy="108337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A7DC80C-F33D-46C1-8DB8-58B05CBA1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718" y="1424400"/>
            <a:ext cx="3548343" cy="71185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327F44C-60D2-4D42-B859-BE8D2009E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747" y="2170831"/>
            <a:ext cx="5114925" cy="16764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FEA06110-8506-468D-B743-1A607E835644}"/>
              </a:ext>
            </a:extLst>
          </p:cNvPr>
          <p:cNvSpPr/>
          <p:nvPr/>
        </p:nvSpPr>
        <p:spPr>
          <a:xfrm>
            <a:off x="6449367" y="1335796"/>
            <a:ext cx="4961305" cy="25114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33289309-60F0-4ED1-81CC-A17C7630F0C1}"/>
              </a:ext>
            </a:extLst>
          </p:cNvPr>
          <p:cNvCxnSpPr/>
          <p:nvPr/>
        </p:nvCxnSpPr>
        <p:spPr>
          <a:xfrm>
            <a:off x="5416062" y="2444262"/>
            <a:ext cx="879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79F8FC2-E22D-491E-93D1-C9D6E7F183C7}"/>
              </a:ext>
            </a:extLst>
          </p:cNvPr>
          <p:cNvSpPr txBox="1"/>
          <p:nvPr/>
        </p:nvSpPr>
        <p:spPr>
          <a:xfrm>
            <a:off x="5526593" y="2114410"/>
            <a:ext cx="113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ideal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8309C886-C8B2-45EA-A87F-FB75A70E05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8894" y="4431453"/>
            <a:ext cx="4537059" cy="1945457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0D5691F7-B1A0-4AC7-B936-63FAA044AA66}"/>
              </a:ext>
            </a:extLst>
          </p:cNvPr>
          <p:cNvSpPr/>
          <p:nvPr/>
        </p:nvSpPr>
        <p:spPr>
          <a:xfrm>
            <a:off x="650631" y="4266645"/>
            <a:ext cx="7236069" cy="233391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4A9DF15-1853-489E-8C66-407C1E12307B}"/>
              </a:ext>
            </a:extLst>
          </p:cNvPr>
          <p:cNvCxnSpPr/>
          <p:nvPr/>
        </p:nvCxnSpPr>
        <p:spPr>
          <a:xfrm>
            <a:off x="2400944" y="3640015"/>
            <a:ext cx="0" cy="483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A568B2C-F637-46C3-B600-C0807BAD1EAD}"/>
              </a:ext>
            </a:extLst>
          </p:cNvPr>
          <p:cNvSpPr txBox="1"/>
          <p:nvPr/>
        </p:nvSpPr>
        <p:spPr>
          <a:xfrm>
            <a:off x="2542734" y="3622851"/>
            <a:ext cx="113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practical</a:t>
            </a:r>
            <a:endParaRPr lang="es-ES" dirty="0"/>
          </a:p>
        </p:txBody>
      </p:sp>
      <p:sp>
        <p:nvSpPr>
          <p:cNvPr id="24" name="Tekstfelt 3">
            <a:extLst>
              <a:ext uri="{FF2B5EF4-FFF2-40B4-BE49-F238E27FC236}">
                <a16:creationId xmlns:a16="http://schemas.microsoft.com/office/drawing/2014/main" id="{CDB4A36A-B5FE-47D8-BEF3-3495986BF62F}"/>
              </a:ext>
            </a:extLst>
          </p:cNvPr>
          <p:cNvSpPr txBox="1"/>
          <p:nvPr/>
        </p:nvSpPr>
        <p:spPr>
          <a:xfrm>
            <a:off x="8071611" y="3881803"/>
            <a:ext cx="36465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Not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enough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with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ideal </a:t>
            </a:r>
            <a:r>
              <a:rPr lang="es-ES" sz="1600" b="1" spc="300" dirty="0" err="1">
                <a:sym typeface="Wingdings" panose="05000000000000000000" pitchFamily="2" charset="2"/>
              </a:rPr>
              <a:t>cell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define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I-V </a:t>
            </a:r>
            <a:r>
              <a:rPr lang="es-ES" sz="1600" b="1" spc="300" dirty="0" err="1">
                <a:sym typeface="Wingdings" panose="05000000000000000000" pitchFamily="2" charset="2"/>
              </a:rPr>
              <a:t>characteristics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a solar panel </a:t>
            </a:r>
            <a:r>
              <a:rPr lang="es-ES" sz="1600" b="1" spc="300" dirty="0" err="1">
                <a:sym typeface="Wingdings" panose="05000000000000000000" pitchFamily="2" charset="2"/>
              </a:rPr>
              <a:t>because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an</a:t>
            </a:r>
            <a:r>
              <a:rPr lang="es-ES" sz="1600" b="1" spc="300" dirty="0">
                <a:sym typeface="Wingdings" panose="05000000000000000000" pitchFamily="2" charset="2"/>
              </a:rPr>
              <a:t> array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series </a:t>
            </a:r>
            <a:r>
              <a:rPr lang="es-ES" sz="1600" b="1" spc="300" dirty="0" err="1">
                <a:sym typeface="Wingdings" panose="05000000000000000000" pitchFamily="2" charset="2"/>
              </a:rPr>
              <a:t>connected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cells</a:t>
            </a:r>
            <a:r>
              <a:rPr lang="es-ES" sz="1600" b="1" spc="300" dirty="0">
                <a:sym typeface="Wingdings" panose="05000000000000000000" pitchFamily="2" charset="2"/>
              </a:rPr>
              <a:t> so </a:t>
            </a:r>
            <a:r>
              <a:rPr lang="es-ES" sz="1600" b="1" spc="300" dirty="0" err="1">
                <a:sym typeface="Wingdings" panose="05000000000000000000" pitchFamily="2" charset="2"/>
              </a:rPr>
              <a:t>it’s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necessary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include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Rs</a:t>
            </a:r>
            <a:r>
              <a:rPr lang="es-ES" sz="1600" b="1" spc="300" dirty="0">
                <a:sym typeface="Wingdings" panose="05000000000000000000" pitchFamily="2" charset="2"/>
              </a:rPr>
              <a:t> and Rp!</a:t>
            </a:r>
          </a:p>
        </p:txBody>
      </p:sp>
    </p:spTree>
    <p:extLst>
      <p:ext uri="{BB962C8B-B14F-4D97-AF65-F5344CB8AC3E}">
        <p14:creationId xmlns:p14="http://schemas.microsoft.com/office/powerpoint/2010/main" val="1319544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Limitations of single diode PV model </a:t>
            </a:r>
          </a:p>
        </p:txBody>
      </p:sp>
      <p:sp>
        <p:nvSpPr>
          <p:cNvPr id="15" name="Tekstfelt 3">
            <a:extLst>
              <a:ext uri="{FF2B5EF4-FFF2-40B4-BE49-F238E27FC236}">
                <a16:creationId xmlns:a16="http://schemas.microsoft.com/office/drawing/2014/main" id="{7B737303-CFAA-49DC-AADD-B5DE3162B57A}"/>
              </a:ext>
            </a:extLst>
          </p:cNvPr>
          <p:cNvSpPr txBox="1"/>
          <p:nvPr/>
        </p:nvSpPr>
        <p:spPr>
          <a:xfrm>
            <a:off x="5016990" y="1535094"/>
            <a:ext cx="632289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Rs</a:t>
            </a:r>
            <a:r>
              <a:rPr lang="es-ES" sz="1600" b="1" spc="300" dirty="0">
                <a:sym typeface="Wingdings" panose="05000000000000000000" pitchFamily="2" charset="2"/>
              </a:rPr>
              <a:t>  sum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several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structural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resistances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PV panel. 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Rp   </a:t>
            </a:r>
            <a:r>
              <a:rPr lang="es-ES" sz="1600" b="1" spc="300" dirty="0" err="1">
                <a:sym typeface="Wingdings" panose="05000000000000000000" pitchFamily="2" charset="2"/>
              </a:rPr>
              <a:t>due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leakage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current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p-n </a:t>
            </a:r>
            <a:r>
              <a:rPr lang="es-ES" sz="1600" b="1" spc="300" dirty="0" err="1">
                <a:sym typeface="Wingdings" panose="05000000000000000000" pitchFamily="2" charset="2"/>
              </a:rPr>
              <a:t>junction</a:t>
            </a:r>
            <a:r>
              <a:rPr lang="es-ES" sz="1600" b="1" spc="300" dirty="0">
                <a:sym typeface="Wingdings" panose="05000000000000000000" pitchFamily="2" charset="2"/>
              </a:rPr>
              <a:t> and </a:t>
            </a:r>
            <a:r>
              <a:rPr lang="es-ES" sz="1600" b="1" spc="300" dirty="0" err="1">
                <a:sym typeface="Wingdings" panose="05000000000000000000" pitchFamily="2" charset="2"/>
              </a:rPr>
              <a:t>depends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fabrication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method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cell</a:t>
            </a:r>
            <a:r>
              <a:rPr lang="es-ES" sz="1600" b="1" spc="300" dirty="0">
                <a:sym typeface="Wingdings" panose="05000000000000000000" pitchFamily="2" charset="2"/>
              </a:rPr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Rp has </a:t>
            </a:r>
            <a:r>
              <a:rPr lang="es-ES" sz="1600" b="1" spc="300" dirty="0" err="1">
                <a:sym typeface="Wingdings" panose="05000000000000000000" pitchFamily="2" charset="2"/>
              </a:rPr>
              <a:t>very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high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value</a:t>
            </a:r>
            <a:r>
              <a:rPr lang="es-ES" sz="1600" b="1" spc="300" dirty="0">
                <a:sym typeface="Wingdings" panose="05000000000000000000" pitchFamily="2" charset="2"/>
              </a:rPr>
              <a:t> and </a:t>
            </a:r>
            <a:r>
              <a:rPr lang="es-ES" sz="1600" b="1" spc="300" dirty="0" err="1">
                <a:sym typeface="Wingdings" panose="05000000000000000000" pitchFamily="2" charset="2"/>
              </a:rPr>
              <a:t>Rs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very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low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value</a:t>
            </a:r>
            <a:r>
              <a:rPr lang="es-ES" sz="1600" b="1" spc="300" dirty="0">
                <a:sym typeface="Wingdings" panose="05000000000000000000" pitchFamily="2" charset="2"/>
              </a:rPr>
              <a:t> (in </a:t>
            </a:r>
            <a:r>
              <a:rPr lang="es-ES" sz="1600" b="1" spc="300" dirty="0" err="1">
                <a:sym typeface="Wingdings" panose="05000000000000000000" pitchFamily="2" charset="2"/>
              </a:rPr>
              <a:t>some</a:t>
            </a:r>
            <a:r>
              <a:rPr lang="es-ES" sz="1600" b="1" spc="300" dirty="0">
                <a:sym typeface="Wingdings" panose="05000000000000000000" pitchFamily="2" charset="2"/>
              </a:rPr>
              <a:t> cases can be </a:t>
            </a:r>
            <a:r>
              <a:rPr lang="es-ES" sz="1600" b="1" spc="300" dirty="0" err="1">
                <a:sym typeface="Wingdings" panose="05000000000000000000" pitchFamily="2" charset="2"/>
              </a:rPr>
              <a:t>neglected</a:t>
            </a:r>
            <a:r>
              <a:rPr lang="es-ES" sz="1600" b="1" spc="300" dirty="0">
                <a:sym typeface="Wingdings" panose="05000000000000000000" pitchFamily="2" charset="2"/>
              </a:rPr>
              <a:t>)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7E18EB64-11A7-4925-A7E7-BBCB184A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4" y="3077453"/>
            <a:ext cx="3720857" cy="114276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DAE6054-079D-4102-A048-1E15DE2EC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4243127"/>
            <a:ext cx="4958371" cy="21261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17DAFBE-AD03-44FB-8875-2854A30FD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83" y="1295445"/>
            <a:ext cx="3527452" cy="162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31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Minimum and maximum number of panels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/>
              <p:cNvSpPr txBox="1"/>
              <p:nvPr/>
            </p:nvSpPr>
            <p:spPr>
              <a:xfrm>
                <a:off x="587374" y="2273372"/>
                <a:ext cx="4997880" cy="3063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/>
                  <a:t>Minimum panels: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Boost mode.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Duty limitation for control ease.</a:t>
                </a:r>
              </a:p>
              <a:p>
                <a:pPr rtl="0"/>
                <a:endParaRPr lang="en-GB" sz="1600" spc="300" dirty="0"/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∙(1 − </m:t>
                          </m:r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pPr rtl="0"/>
                <a:endParaRPr lang="en-GB" sz="1600" spc="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sz="1600" spc="300" dirty="0"/>
                  <a:t> is set to be 0.6 under STC,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GB" sz="1600" spc="300" dirty="0"/>
                  <a:t> = 4 modules.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2273372"/>
                <a:ext cx="4997880" cy="3063852"/>
              </a:xfrm>
              <a:prstGeom prst="rect">
                <a:avLst/>
              </a:prstGeom>
              <a:blipFill>
                <a:blip r:embed="rId2"/>
                <a:stretch>
                  <a:fillRect l="-610" t="-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felt 3">
                <a:extLst>
                  <a:ext uri="{FF2B5EF4-FFF2-40B4-BE49-F238E27FC236}">
                    <a16:creationId xmlns:a16="http://schemas.microsoft.com/office/drawing/2014/main" id="{D33E4615-3B08-4590-95C9-15434ABE5130}"/>
                  </a:ext>
                </a:extLst>
              </p:cNvPr>
              <p:cNvSpPr txBox="1"/>
              <p:nvPr/>
            </p:nvSpPr>
            <p:spPr>
              <a:xfrm>
                <a:off x="6096000" y="1549456"/>
                <a:ext cx="4997880" cy="4511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/>
                  <a:t>Maximum panels:</a:t>
                </a:r>
              </a:p>
              <a:p>
                <a:pPr rtl="0"/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Buck mode.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Current limitation.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endParaRPr lang="en-GB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160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sz="1600" spc="300" dirty="0"/>
              </a:p>
              <a:p>
                <a:endParaRPr lang="es-ES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  <m:r>
                            <a:rPr lang="es-ES" sz="1600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endParaRPr lang="en-GB" sz="1600" spc="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s-ES" sz="1600" b="0" i="1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has been set to 12.5 A.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sz="1600" spc="300" dirty="0"/>
                  <a:t> = 15 modules.</a:t>
                </a:r>
              </a:p>
              <a:p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6" name="Tekstfelt 3">
                <a:extLst>
                  <a:ext uri="{FF2B5EF4-FFF2-40B4-BE49-F238E27FC236}">
                    <a16:creationId xmlns:a16="http://schemas.microsoft.com/office/drawing/2014/main" id="{D33E4615-3B08-4590-95C9-15434ABE5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49456"/>
                <a:ext cx="4997880" cy="4511684"/>
              </a:xfrm>
              <a:prstGeom prst="rect">
                <a:avLst/>
              </a:prstGeom>
              <a:blipFill>
                <a:blip r:embed="rId3"/>
                <a:stretch>
                  <a:fillRect l="-610" t="-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Limitations of single diode PV model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5B2F05-69D0-4A03-95A7-448EA3539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44" y="1725076"/>
            <a:ext cx="4878261" cy="2015633"/>
          </a:xfrm>
          <a:prstGeom prst="rect">
            <a:avLst/>
          </a:prstGeom>
        </p:spPr>
      </p:pic>
      <p:sp>
        <p:nvSpPr>
          <p:cNvPr id="9" name="Tekstfelt 3">
            <a:extLst>
              <a:ext uri="{FF2B5EF4-FFF2-40B4-BE49-F238E27FC236}">
                <a16:creationId xmlns:a16="http://schemas.microsoft.com/office/drawing/2014/main" id="{D546D576-3E29-494D-8033-5A4E2C517231}"/>
              </a:ext>
            </a:extLst>
          </p:cNvPr>
          <p:cNvSpPr txBox="1"/>
          <p:nvPr/>
        </p:nvSpPr>
        <p:spPr>
          <a:xfrm>
            <a:off x="812339" y="1153007"/>
            <a:ext cx="49764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Double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: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00F94C6B-CE9B-4181-90FA-9CD2B45B1EFE}"/>
              </a:ext>
            </a:extLst>
          </p:cNvPr>
          <p:cNvSpPr txBox="1"/>
          <p:nvPr/>
        </p:nvSpPr>
        <p:spPr>
          <a:xfrm>
            <a:off x="6667135" y="1844675"/>
            <a:ext cx="497641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Extra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in </a:t>
            </a:r>
            <a:r>
              <a:rPr lang="es-ES" sz="1600" b="1" spc="300" dirty="0" err="1">
                <a:sym typeface="Wingdings" panose="05000000000000000000" pitchFamily="2" charset="2"/>
              </a:rPr>
              <a:t>parallel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included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provide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an</a:t>
            </a:r>
            <a:r>
              <a:rPr lang="es-ES" sz="1600" b="1" spc="300" dirty="0">
                <a:sym typeface="Wingdings" panose="05000000000000000000" pitchFamily="2" charset="2"/>
              </a:rPr>
              <a:t> EVEN more </a:t>
            </a:r>
            <a:r>
              <a:rPr lang="es-ES" sz="1600" b="1" spc="300" dirty="0" err="1">
                <a:sym typeface="Wingdings" panose="05000000000000000000" pitchFamily="2" charset="2"/>
              </a:rPr>
              <a:t>accurate</a:t>
            </a:r>
            <a:r>
              <a:rPr lang="es-ES" sz="1600" b="1" spc="300" dirty="0">
                <a:sym typeface="Wingdings" panose="05000000000000000000" pitchFamily="2" charset="2"/>
              </a:rPr>
              <a:t> I-V </a:t>
            </a:r>
            <a:r>
              <a:rPr lang="es-ES" sz="1600" b="1" spc="300" dirty="0" err="1">
                <a:sym typeface="Wingdings" panose="05000000000000000000" pitchFamily="2" charset="2"/>
              </a:rPr>
              <a:t>characteristic</a:t>
            </a:r>
            <a:r>
              <a:rPr lang="es-ES" sz="1600" b="1" spc="300" dirty="0">
                <a:sym typeface="Wingdings" panose="05000000000000000000" pitchFamily="2" charset="2"/>
              </a:rPr>
              <a:t> curve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“</a:t>
            </a:r>
            <a:r>
              <a:rPr lang="es-ES" sz="1600" b="1" spc="300" dirty="0" err="1">
                <a:sym typeface="Wingdings" panose="05000000000000000000" pitchFamily="2" charset="2"/>
              </a:rPr>
              <a:t>This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considers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difference</a:t>
            </a:r>
            <a:r>
              <a:rPr lang="es-ES" sz="1600" b="1" spc="300" dirty="0">
                <a:sym typeface="Wingdings" panose="05000000000000000000" pitchFamily="2" charset="2"/>
              </a:rPr>
              <a:t> in </a:t>
            </a:r>
            <a:r>
              <a:rPr lang="es-ES" sz="1600" b="1" spc="300" dirty="0" err="1">
                <a:sym typeface="Wingdings" panose="05000000000000000000" pitchFamily="2" charset="2"/>
              </a:rPr>
              <a:t>flow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current</a:t>
            </a:r>
            <a:r>
              <a:rPr lang="es-ES" sz="1600" b="1" spc="300" dirty="0">
                <a:sym typeface="Wingdings" panose="05000000000000000000" pitchFamily="2" charset="2"/>
              </a:rPr>
              <a:t> at </a:t>
            </a:r>
            <a:r>
              <a:rPr lang="es-ES" sz="1600" b="1" spc="300" dirty="0" err="1">
                <a:sym typeface="Wingdings" panose="05000000000000000000" pitchFamily="2" charset="2"/>
              </a:rPr>
              <a:t>low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current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values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due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charge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recombination</a:t>
            </a:r>
            <a:r>
              <a:rPr lang="es-ES" sz="1600" b="1" spc="300" dirty="0">
                <a:sym typeface="Wingdings" panose="05000000000000000000" pitchFamily="2" charset="2"/>
              </a:rPr>
              <a:t> in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semicondictor’s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depletion</a:t>
            </a:r>
            <a:r>
              <a:rPr lang="es-ES" sz="1600" b="1" spc="300" dirty="0">
                <a:sym typeface="Wingdings" panose="05000000000000000000" pitchFamily="2" charset="2"/>
              </a:rPr>
              <a:t> región” (DON’T GET THIS :/)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Higher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accuracy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with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BUT </a:t>
            </a:r>
            <a:r>
              <a:rPr lang="es-ES" sz="1600" b="1" spc="300" dirty="0" err="1">
                <a:sym typeface="Wingdings" panose="05000000000000000000" pitchFamily="2" charset="2"/>
              </a:rPr>
              <a:t>increase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difficulty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solve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equation</a:t>
            </a:r>
            <a:r>
              <a:rPr lang="es-ES" sz="1600" b="1" spc="300" dirty="0">
                <a:sym typeface="Wingdings" panose="05000000000000000000" pitchFamily="2" charset="2"/>
              </a:rPr>
              <a:t>  Single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preferred</a:t>
            </a:r>
            <a:r>
              <a:rPr lang="es-ES" sz="1600" b="1" spc="300" dirty="0">
                <a:sym typeface="Wingdings" panose="05000000000000000000" pitchFamily="2" charset="2"/>
              </a:rPr>
              <a:t>!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5CADA7-6592-4145-95ED-4D07AB02B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35" y="4271804"/>
            <a:ext cx="61341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50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423026" cy="1621619"/>
          </a:xfrm>
        </p:spPr>
        <p:txBody>
          <a:bodyPr rtlCol="0"/>
          <a:lstStyle/>
          <a:p>
            <a:pPr rtl="0"/>
            <a:r>
              <a:rPr lang="en-GB" dirty="0">
                <a:solidFill>
                  <a:schemeClr val="accent1"/>
                </a:solidFill>
              </a:rPr>
              <a:t>Another MPPT algorithm: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1"/>
                </a:solidFill>
              </a:rPr>
              <a:t>Constant voltage</a:t>
            </a:r>
            <a:endParaRPr lang="da-DK" dirty="0">
              <a:solidFill>
                <a:schemeClr val="accent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275AEA4-F880-474D-9CF8-1506E6C4E19F}"/>
              </a:ext>
            </a:extLst>
          </p:cNvPr>
          <p:cNvSpPr txBox="1"/>
          <p:nvPr/>
        </p:nvSpPr>
        <p:spPr>
          <a:xfrm>
            <a:off x="1257299" y="2159000"/>
            <a:ext cx="47161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spc="300" dirty="0"/>
              <a:t>Pro: 						</a:t>
            </a:r>
          </a:p>
          <a:p>
            <a:r>
              <a:rPr lang="de-DE" sz="2000" spc="300" dirty="0" err="1"/>
              <a:t>Using</a:t>
            </a:r>
            <a:r>
              <a:rPr lang="de-DE" sz="2000" spc="300" dirty="0"/>
              <a:t> </a:t>
            </a:r>
            <a:r>
              <a:rPr lang="de-DE" sz="2000" spc="300" dirty="0" err="1"/>
              <a:t>only</a:t>
            </a:r>
            <a:r>
              <a:rPr lang="de-DE" sz="2000" spc="300" dirty="0"/>
              <a:t> a </a:t>
            </a:r>
            <a:r>
              <a:rPr lang="de-DE" sz="2000" spc="300" dirty="0" err="1"/>
              <a:t>voltage</a:t>
            </a:r>
            <a:r>
              <a:rPr lang="de-DE" sz="2000" spc="300" dirty="0"/>
              <a:t> </a:t>
            </a:r>
            <a:r>
              <a:rPr lang="de-DE" sz="2000" spc="300" dirty="0" err="1"/>
              <a:t>sensor</a:t>
            </a:r>
            <a:r>
              <a:rPr lang="de-DE" sz="2000" spc="300" dirty="0"/>
              <a:t>			 </a:t>
            </a:r>
          </a:p>
          <a:p>
            <a:r>
              <a:rPr lang="de-DE" sz="2000" spc="300" dirty="0"/>
              <a:t>A simple loop </a:t>
            </a:r>
            <a:r>
              <a:rPr lang="de-DE" sz="2000" spc="300" dirty="0" err="1"/>
              <a:t>for</a:t>
            </a:r>
            <a:r>
              <a:rPr lang="de-DE" sz="2000" spc="300" dirty="0"/>
              <a:t> </a:t>
            </a:r>
            <a:r>
              <a:rPr lang="de-DE" sz="2000" spc="300" dirty="0" err="1"/>
              <a:t>control</a:t>
            </a:r>
            <a:endParaRPr lang="de-DE" sz="2000" spc="300" dirty="0"/>
          </a:p>
          <a:p>
            <a:r>
              <a:rPr lang="de-DE" sz="2400" dirty="0"/>
              <a:t> </a:t>
            </a:r>
            <a:endParaRPr lang="en-US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91957B-3726-40E2-A0DA-3CC3170C5967}"/>
              </a:ext>
            </a:extLst>
          </p:cNvPr>
          <p:cNvSpPr txBox="1"/>
          <p:nvPr/>
        </p:nvSpPr>
        <p:spPr>
          <a:xfrm>
            <a:off x="6756402" y="2159000"/>
            <a:ext cx="48226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Contra:</a:t>
            </a:r>
            <a:endParaRPr lang="en-US" sz="2400" spc="300" dirty="0"/>
          </a:p>
          <a:p>
            <a:endParaRPr lang="en-US" sz="2400" spc="300" dirty="0"/>
          </a:p>
          <a:p>
            <a:r>
              <a:rPr lang="en-US" sz="2000" spc="300" dirty="0"/>
              <a:t>The method can’t handle mismatches</a:t>
            </a:r>
            <a:endParaRPr lang="en-US" spc="300" dirty="0"/>
          </a:p>
        </p:txBody>
      </p:sp>
    </p:spTree>
    <p:extLst>
      <p:ext uri="{BB962C8B-B14F-4D97-AF65-F5344CB8AC3E}">
        <p14:creationId xmlns:p14="http://schemas.microsoft.com/office/powerpoint/2010/main" val="848463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Why bidirectional ?</a:t>
            </a: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739774" y="1807898"/>
            <a:ext cx="509449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Extracting and injecting current from the PV panel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Injection current: </a:t>
            </a:r>
          </a:p>
          <a:p>
            <a:pPr rtl="0"/>
            <a:r>
              <a:rPr lang="en-GB" sz="1600" spc="300" dirty="0"/>
              <a:t>    1. Because of electroluminescence      </a:t>
            </a:r>
          </a:p>
          <a:p>
            <a:pPr rtl="0"/>
            <a:r>
              <a:rPr lang="en-GB" sz="1600" spc="300" dirty="0"/>
              <a:t>       the PV panel emits light for                      </a:t>
            </a:r>
          </a:p>
          <a:p>
            <a:pPr rtl="0"/>
            <a:r>
              <a:rPr lang="en-GB" sz="1600" spc="300" dirty="0"/>
              <a:t>       detection microcracks</a:t>
            </a:r>
          </a:p>
          <a:p>
            <a:pPr rtl="0"/>
            <a:endParaRPr lang="en-GB" sz="1600" spc="300" dirty="0"/>
          </a:p>
          <a:p>
            <a:pPr rtl="0"/>
            <a:r>
              <a:rPr lang="en-GB" sz="1600" spc="300" dirty="0"/>
              <a:t>    2. less losses in the system</a:t>
            </a:r>
          </a:p>
          <a:p>
            <a:pPr rtl="0"/>
            <a:endParaRPr lang="en-GB" sz="1600" spc="300" dirty="0"/>
          </a:p>
          <a:p>
            <a:pPr rtl="0"/>
            <a:endParaRPr lang="en-GB" sz="1600" spc="3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C589FEA-4E4E-422F-9C90-A983C22F8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496" y="1023582"/>
            <a:ext cx="3494233" cy="451988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477ECE4-8A19-4396-BC89-791C8813B098}"/>
              </a:ext>
            </a:extLst>
          </p:cNvPr>
          <p:cNvSpPr txBox="1"/>
          <p:nvPr/>
        </p:nvSpPr>
        <p:spPr>
          <a:xfrm>
            <a:off x="7285381" y="5543471"/>
            <a:ext cx="28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Bidirectional MIC use</a:t>
            </a:r>
          </a:p>
        </p:txBody>
      </p:sp>
    </p:spTree>
    <p:extLst>
      <p:ext uri="{BB962C8B-B14F-4D97-AF65-F5344CB8AC3E}">
        <p14:creationId xmlns:p14="http://schemas.microsoft.com/office/powerpoint/2010/main" val="3845466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r>
              <a:rPr lang="en-US" dirty="0"/>
              <a:t>When does the MIC make sense in terms of cost/energy/efficiency?</a:t>
            </a:r>
            <a:endParaRPr lang="da-DK" dirty="0">
              <a:solidFill>
                <a:schemeClr val="accent1"/>
              </a:solidFill>
            </a:endParaRP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266010" y="5546661"/>
            <a:ext cx="53562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Based on a 10 kW series-string MC, or MI PV systems.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600" spc="300" dirty="0"/>
              <a:t>O</a:t>
            </a:r>
            <a:r>
              <a:rPr lang="en-US" sz="1600" spc="300" dirty="0"/>
              <a:t>ne MC or MI for one PV panel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z="1600" spc="300" dirty="0"/>
          </a:p>
          <a:p>
            <a:endParaRPr lang="en-GB" sz="1600" spc="3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26D6D1-9AF5-4A54-B62D-A6C0667A1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088" y="1806636"/>
            <a:ext cx="4097759" cy="307047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5853253-CE5E-40C1-9300-C40ABE2C3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56" y="1821407"/>
            <a:ext cx="3896352" cy="291955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4F12B-A1B0-49B0-A849-72B334966685}"/>
              </a:ext>
            </a:extLst>
          </p:cNvPr>
          <p:cNvSpPr txBox="1"/>
          <p:nvPr/>
        </p:nvSpPr>
        <p:spPr>
          <a:xfrm>
            <a:off x="255106" y="4802271"/>
            <a:ext cx="4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pc="300" dirty="0"/>
              <a:t>Optimal power production efficiency with </a:t>
            </a:r>
            <a:r>
              <a:rPr lang="en-GB" spc="300" dirty="0" err="1"/>
              <a:t>missmatches</a:t>
            </a:r>
            <a:endParaRPr lang="en-GB" spc="3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AB27FD-0B5A-4BEC-BDFB-A170AD39BE63}"/>
              </a:ext>
            </a:extLst>
          </p:cNvPr>
          <p:cNvSpPr txBox="1"/>
          <p:nvPr/>
        </p:nvSpPr>
        <p:spPr>
          <a:xfrm>
            <a:off x="9144000" y="4942596"/>
            <a:ext cx="260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System </a:t>
            </a:r>
            <a:r>
              <a:rPr lang="de-DE" dirty="0" err="1"/>
              <a:t>cost</a:t>
            </a:r>
            <a:r>
              <a:rPr lang="de-DE" dirty="0"/>
              <a:t> per </a:t>
            </a:r>
            <a:r>
              <a:rPr lang="de-DE" dirty="0" err="1"/>
              <a:t>watt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BAD4102-8293-4E5C-B256-A416E8F3B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270" y="1806636"/>
            <a:ext cx="4129818" cy="309449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D561F4A-8F5E-445F-ABD9-A2C68902616D}"/>
              </a:ext>
            </a:extLst>
          </p:cNvPr>
          <p:cNvSpPr txBox="1"/>
          <p:nvPr/>
        </p:nvSpPr>
        <p:spPr>
          <a:xfrm>
            <a:off x="4918325" y="4925566"/>
            <a:ext cx="260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System </a:t>
            </a:r>
            <a:r>
              <a:rPr lang="de-DE" dirty="0" err="1"/>
              <a:t>cost</a:t>
            </a:r>
            <a:endParaRPr lang="en-US" dirty="0"/>
          </a:p>
        </p:txBody>
      </p:sp>
      <p:sp>
        <p:nvSpPr>
          <p:cNvPr id="15" name="Tekstfelt 3">
            <a:extLst>
              <a:ext uri="{FF2B5EF4-FFF2-40B4-BE49-F238E27FC236}">
                <a16:creationId xmlns:a16="http://schemas.microsoft.com/office/drawing/2014/main" id="{54AFBBE2-6B47-4473-88CF-95D4FC0D3467}"/>
              </a:ext>
            </a:extLst>
          </p:cNvPr>
          <p:cNvSpPr txBox="1"/>
          <p:nvPr/>
        </p:nvSpPr>
        <p:spPr>
          <a:xfrm>
            <a:off x="6650245" y="5546661"/>
            <a:ext cx="595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pc="300" dirty="0"/>
              <a:t>Reference: </a:t>
            </a:r>
            <a:r>
              <a:rPr lang="en-US" dirty="0"/>
              <a:t>Efficiency and Cost Trade-Offs for Designing Module Integrated Converter Photovoltaic Systems</a:t>
            </a: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4114263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r>
              <a:rPr lang="en-US" dirty="0"/>
              <a:t>Passive components’ calculations</a:t>
            </a:r>
            <a:endParaRPr lang="da-DK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felt 3">
                <a:extLst>
                  <a:ext uri="{FF2B5EF4-FFF2-40B4-BE49-F238E27FC236}">
                    <a16:creationId xmlns:a16="http://schemas.microsoft.com/office/drawing/2014/main" id="{54AFBBE2-6B47-4473-88CF-95D4FC0D3467}"/>
                  </a:ext>
                </a:extLst>
              </p:cNvPr>
              <p:cNvSpPr txBox="1"/>
              <p:nvPr/>
            </p:nvSpPr>
            <p:spPr>
              <a:xfrm>
                <a:off x="143428" y="5163224"/>
                <a:ext cx="5952572" cy="784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pc="300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s-ES" sz="2400" b="1" i="1" spc="3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1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1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1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num>
                        <m:den>
                          <m:r>
                            <a:rPr lang="es-ES" sz="2400" b="1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1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den>
                      </m:f>
                    </m:oMath>
                  </m:oMathPara>
                </a14:m>
                <a:endParaRPr lang="en-GB" sz="2400" b="1" spc="300" dirty="0"/>
              </a:p>
            </p:txBody>
          </p:sp>
        </mc:Choice>
        <mc:Fallback xmlns="">
          <p:sp>
            <p:nvSpPr>
              <p:cNvPr id="15" name="Tekstfelt 3">
                <a:extLst>
                  <a:ext uri="{FF2B5EF4-FFF2-40B4-BE49-F238E27FC236}">
                    <a16:creationId xmlns:a16="http://schemas.microsoft.com/office/drawing/2014/main" id="{54AFBBE2-6B47-4473-88CF-95D4FC0D3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28" y="5163224"/>
                <a:ext cx="5952572" cy="7848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 descr="Imagen que contiene objeto&#10;&#10;Descripción generada automáticamente">
            <a:extLst>
              <a:ext uri="{FF2B5EF4-FFF2-40B4-BE49-F238E27FC236}">
                <a16:creationId xmlns:a16="http://schemas.microsoft.com/office/drawing/2014/main" id="{8D27B16F-60A5-431C-A051-6B996F0B4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75" y="3370202"/>
            <a:ext cx="5203147" cy="1793022"/>
          </a:xfrm>
          <a:prstGeom prst="rect">
            <a:avLst/>
          </a:prstGeom>
        </p:spPr>
      </p:pic>
      <p:pic>
        <p:nvPicPr>
          <p:cNvPr id="13" name="Imagen 12" descr="Imagen que contiene reloj&#10;&#10;Descripción generada automáticamente">
            <a:extLst>
              <a:ext uri="{FF2B5EF4-FFF2-40B4-BE49-F238E27FC236}">
                <a16:creationId xmlns:a16="http://schemas.microsoft.com/office/drawing/2014/main" id="{2BB33072-8C6D-4948-80B2-F78FCC461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658" y="1535266"/>
            <a:ext cx="4643465" cy="1748128"/>
          </a:xfrm>
          <a:prstGeom prst="rect">
            <a:avLst/>
          </a:prstGeom>
        </p:spPr>
      </p:pic>
      <p:pic>
        <p:nvPicPr>
          <p:cNvPr id="17" name="Imagen 16" descr="Imagen que contiene texto&#10;&#10;Descripción generada automáticamente">
            <a:extLst>
              <a:ext uri="{FF2B5EF4-FFF2-40B4-BE49-F238E27FC236}">
                <a16:creationId xmlns:a16="http://schemas.microsoft.com/office/drawing/2014/main" id="{3E320E09-8875-48B9-883B-C09A149C1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11" y="1488725"/>
            <a:ext cx="4090605" cy="338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67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Errors in the report</a:t>
            </a: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663574" y="1294714"/>
            <a:ext cx="1045544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Non inverting buck boost converter is wrong as the ground connection is missing, this happens at least three times in different figures (2.3, 2.4 and 3.1). Page 9,10,17</a:t>
            </a:r>
          </a:p>
          <a:p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>
                <a:solidFill>
                  <a:schemeClr val="accent1"/>
                </a:solidFill>
              </a:rPr>
              <a:t>Calculation of maximum mics (equation 2.2) is wrong. Page 10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spc="300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>
                <a:solidFill>
                  <a:schemeClr val="accent1"/>
                </a:solidFill>
              </a:rPr>
              <a:t>The output voltage ripple should be calculated in boost mode at 55V (not at 90V) as the worst case occurs at that point (equation 3.11). Page 18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spc="300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>
                <a:solidFill>
                  <a:schemeClr val="accent1"/>
                </a:solidFill>
              </a:rPr>
              <a:t>Because of an early calculation error the output capacitor was calculated to be 130uF not 88uF. Page 19</a:t>
            </a:r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Wrong legend in ‘</a:t>
            </a:r>
            <a:r>
              <a:rPr lang="en-US" sz="1600" spc="300" dirty="0" err="1"/>
              <a:t>valg</a:t>
            </a:r>
            <a:r>
              <a:rPr lang="en-US" sz="1600" spc="300" dirty="0"/>
              <a:t>’ mapping diagram (Figure 5.2). Page 37</a:t>
            </a:r>
          </a:p>
          <a:p>
            <a:endParaRPr lang="en-US" sz="1600" spc="300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>
                <a:solidFill>
                  <a:schemeClr val="accent1"/>
                </a:solidFill>
              </a:rPr>
              <a:t>Boundary between modes of operation </a:t>
            </a:r>
            <a:r>
              <a:rPr lang="en-US" sz="1600" spc="300" dirty="0" err="1">
                <a:solidFill>
                  <a:schemeClr val="accent1"/>
                </a:solidFill>
              </a:rPr>
              <a:t>Dbuck</a:t>
            </a:r>
            <a:r>
              <a:rPr lang="en-US" sz="1600" spc="300" dirty="0">
                <a:solidFill>
                  <a:schemeClr val="accent1"/>
                </a:solidFill>
              </a:rPr>
              <a:t>=0.079 is wrong it should be </a:t>
            </a:r>
            <a:r>
              <a:rPr lang="en-US" sz="1600" spc="300" dirty="0" err="1">
                <a:solidFill>
                  <a:schemeClr val="accent1"/>
                </a:solidFill>
              </a:rPr>
              <a:t>Dboost</a:t>
            </a:r>
            <a:r>
              <a:rPr lang="en-US" sz="1600" spc="300" dirty="0">
                <a:solidFill>
                  <a:schemeClr val="accent1"/>
                </a:solidFill>
              </a:rPr>
              <a:t>. Page 50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spc="300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>
                <a:solidFill>
                  <a:schemeClr val="accent1"/>
                </a:solidFill>
              </a:rPr>
              <a:t>Caption Figure 7.1 should be “Input voltage ringing”. Page 61</a:t>
            </a:r>
          </a:p>
          <a:p>
            <a:endParaRPr lang="en-US" sz="1600" spc="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124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Why are there more losses in diodes than MOSFETs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/>
              <p:cNvSpPr txBox="1"/>
              <p:nvPr/>
            </p:nvSpPr>
            <p:spPr>
              <a:xfrm>
                <a:off x="739774" y="4209134"/>
                <a:ext cx="57145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b="1" spc="300" dirty="0"/>
                  <a:t>MOSFET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MOSFET losses are calculated with the internal resistance.</a:t>
                </a:r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Therefore there is a quadratic relationship between losses and current.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Project FETs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GB" sz="1600" spc="300" dirty="0"/>
                  <a:t>: 20m</a:t>
                </a:r>
                <a:r>
                  <a:rPr lang="el-GR" sz="1600" spc="300" dirty="0"/>
                  <a:t>Ω</a:t>
                </a:r>
                <a:r>
                  <a:rPr lang="es-ES" sz="1600" spc="300" dirty="0"/>
                  <a:t>.</a:t>
                </a:r>
              </a:p>
            </p:txBody>
          </p:sp>
        </mc:Choice>
        <mc:Fallback xmlns=""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4" y="4209134"/>
                <a:ext cx="5714572" cy="2062103"/>
              </a:xfrm>
              <a:prstGeom prst="rect">
                <a:avLst/>
              </a:prstGeom>
              <a:blipFill>
                <a:blip r:embed="rId2"/>
                <a:stretch>
                  <a:fillRect l="-533" t="-885" b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felt 3">
                <a:extLst>
                  <a:ext uri="{FF2B5EF4-FFF2-40B4-BE49-F238E27FC236}">
                    <a16:creationId xmlns:a16="http://schemas.microsoft.com/office/drawing/2014/main" id="{8C1BAB35-F58A-4632-8D40-2A7E2197D376}"/>
                  </a:ext>
                </a:extLst>
              </p:cNvPr>
              <p:cNvSpPr txBox="1"/>
              <p:nvPr/>
            </p:nvSpPr>
            <p:spPr>
              <a:xfrm>
                <a:off x="739774" y="1788417"/>
                <a:ext cx="499788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b="1" spc="300" dirty="0"/>
                  <a:t>Diode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Diode losses are calculated with the forward voltage.</a:t>
                </a:r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Therefore there is a linear relationship between losses and current.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Common forward voltage: 0.7V</a:t>
                </a:r>
              </a:p>
            </p:txBody>
          </p:sp>
        </mc:Choice>
        <mc:Fallback xmlns="">
          <p:sp>
            <p:nvSpPr>
              <p:cNvPr id="7" name="Tekstfelt 3">
                <a:extLst>
                  <a:ext uri="{FF2B5EF4-FFF2-40B4-BE49-F238E27FC236}">
                    <a16:creationId xmlns:a16="http://schemas.microsoft.com/office/drawing/2014/main" id="{8C1BAB35-F58A-4632-8D40-2A7E2197D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4" y="1788417"/>
                <a:ext cx="4997880" cy="2308324"/>
              </a:xfrm>
              <a:prstGeom prst="rect">
                <a:avLst/>
              </a:prstGeom>
              <a:blipFill>
                <a:blip r:embed="rId3"/>
                <a:stretch>
                  <a:fillRect l="-610" t="-792" b="-2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n 12">
            <a:extLst>
              <a:ext uri="{FF2B5EF4-FFF2-40B4-BE49-F238E27FC236}">
                <a16:creationId xmlns:a16="http://schemas.microsoft.com/office/drawing/2014/main" id="{701CC2DD-0438-4B7A-8932-89041B5B4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536" y="1003765"/>
            <a:ext cx="5412819" cy="4070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D4EF362C-00C6-4A3E-84A1-F59F60D767AB}"/>
                  </a:ext>
                </a:extLst>
              </p:cNvPr>
              <p:cNvSpPr txBox="1"/>
              <p:nvPr/>
            </p:nvSpPr>
            <p:spPr>
              <a:xfrm>
                <a:off x="7507973" y="5240186"/>
                <a:ext cx="335031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MOSFET losses are then lower up to 36A.</a:t>
                </a:r>
              </a:p>
              <a:p>
                <a:pPr algn="r"/>
                <a:endParaRPr lang="es-ES" sz="1600" spc="300" dirty="0"/>
              </a:p>
              <a:p>
                <a:r>
                  <a:rPr lang="es-ES" sz="1600" spc="300" dirty="0"/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s-ES" sz="1600" i="1" spc="3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might vary with temperature</a:t>
                </a:r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D4EF362C-00C6-4A3E-84A1-F59F60D76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973" y="5240186"/>
                <a:ext cx="3350312" cy="1323439"/>
              </a:xfrm>
              <a:prstGeom prst="rect">
                <a:avLst/>
              </a:prstGeom>
              <a:blipFill>
                <a:blip r:embed="rId5"/>
                <a:stretch>
                  <a:fillRect l="-1093" t="-1382" b="-5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9435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inductor.</a:t>
            </a:r>
            <a:endParaRPr lang="en-GB" sz="1600" spc="300" dirty="0"/>
          </a:p>
        </p:txBody>
      </p:sp>
      <p:pic>
        <p:nvPicPr>
          <p:cNvPr id="18" name="Imagen 17" descr="Imagen que contiene texto&#10;&#10;Descripción generada automáticamente">
            <a:extLst>
              <a:ext uri="{FF2B5EF4-FFF2-40B4-BE49-F238E27FC236}">
                <a16:creationId xmlns:a16="http://schemas.microsoft.com/office/drawing/2014/main" id="{9748B2FD-3517-4E2D-AC91-292F44037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0" y="3207097"/>
            <a:ext cx="7867518" cy="267284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D6ABBAC-5476-469F-ACEB-CF022B175F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A31B068-2091-45DF-BD0D-B1A88D3557C7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822F567-58A6-45FD-AA5D-732A141A7165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D7D601F-9F55-4E6C-966A-7938CA63ADB5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C04C871-5B25-4726-999B-58A3271D09B8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87AC7FBD-8522-4AE4-9D4C-51974040F97B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2109569A-0DA4-4CC1-A294-AC99F2E5242C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orma libre: forma 48">
            <a:extLst>
              <a:ext uri="{FF2B5EF4-FFF2-40B4-BE49-F238E27FC236}">
                <a16:creationId xmlns:a16="http://schemas.microsoft.com/office/drawing/2014/main" id="{D0BBC409-0921-4452-9D62-1565FC473FDC}"/>
              </a:ext>
            </a:extLst>
          </p:cNvPr>
          <p:cNvSpPr/>
          <p:nvPr/>
        </p:nvSpPr>
        <p:spPr>
          <a:xfrm>
            <a:off x="4356686" y="3587831"/>
            <a:ext cx="6304291" cy="2193585"/>
          </a:xfrm>
          <a:custGeom>
            <a:avLst/>
            <a:gdLst>
              <a:gd name="connsiteX0" fmla="*/ 83234 w 6304291"/>
              <a:gd name="connsiteY0" fmla="*/ 1502329 h 2193585"/>
              <a:gd name="connsiteX1" fmla="*/ 215314 w 6304291"/>
              <a:gd name="connsiteY1" fmla="*/ 303449 h 2193585"/>
              <a:gd name="connsiteX2" fmla="*/ 1454834 w 6304291"/>
              <a:gd name="connsiteY2" fmla="*/ 49449 h 2193585"/>
              <a:gd name="connsiteX3" fmla="*/ 2064434 w 6304291"/>
              <a:gd name="connsiteY3" fmla="*/ 1085769 h 2193585"/>
              <a:gd name="connsiteX4" fmla="*/ 3690034 w 6304291"/>
              <a:gd name="connsiteY4" fmla="*/ 1177209 h 2193585"/>
              <a:gd name="connsiteX5" fmla="*/ 4299634 w 6304291"/>
              <a:gd name="connsiteY5" fmla="*/ 344089 h 2193585"/>
              <a:gd name="connsiteX6" fmla="*/ 5193714 w 6304291"/>
              <a:gd name="connsiteY6" fmla="*/ 39289 h 2193585"/>
              <a:gd name="connsiteX7" fmla="*/ 6016674 w 6304291"/>
              <a:gd name="connsiteY7" fmla="*/ 608249 h 2193585"/>
              <a:gd name="connsiteX8" fmla="*/ 5864274 w 6304291"/>
              <a:gd name="connsiteY8" fmla="*/ 1959529 h 2193585"/>
              <a:gd name="connsiteX9" fmla="*/ 1099234 w 6304291"/>
              <a:gd name="connsiteY9" fmla="*/ 2152569 h 2193585"/>
              <a:gd name="connsiteX10" fmla="*/ 83234 w 6304291"/>
              <a:gd name="connsiteY10" fmla="*/ 1502329 h 219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04291" h="2193585">
                <a:moveTo>
                  <a:pt x="83234" y="1502329"/>
                </a:moveTo>
                <a:cubicBezTo>
                  <a:pt x="-64086" y="1194142"/>
                  <a:pt x="-13286" y="545596"/>
                  <a:pt x="215314" y="303449"/>
                </a:cubicBezTo>
                <a:cubicBezTo>
                  <a:pt x="443914" y="61302"/>
                  <a:pt x="1146647" y="-80938"/>
                  <a:pt x="1454834" y="49449"/>
                </a:cubicBezTo>
                <a:cubicBezTo>
                  <a:pt x="1763021" y="179836"/>
                  <a:pt x="1691901" y="897809"/>
                  <a:pt x="2064434" y="1085769"/>
                </a:cubicBezTo>
                <a:cubicBezTo>
                  <a:pt x="2436967" y="1273729"/>
                  <a:pt x="3317501" y="1300822"/>
                  <a:pt x="3690034" y="1177209"/>
                </a:cubicBezTo>
                <a:cubicBezTo>
                  <a:pt x="4062567" y="1053596"/>
                  <a:pt x="4049021" y="533742"/>
                  <a:pt x="4299634" y="344089"/>
                </a:cubicBezTo>
                <a:cubicBezTo>
                  <a:pt x="4550247" y="154436"/>
                  <a:pt x="4907541" y="-4738"/>
                  <a:pt x="5193714" y="39289"/>
                </a:cubicBezTo>
                <a:cubicBezTo>
                  <a:pt x="5479887" y="83316"/>
                  <a:pt x="5904914" y="288209"/>
                  <a:pt x="6016674" y="608249"/>
                </a:cubicBezTo>
                <a:cubicBezTo>
                  <a:pt x="6128434" y="928289"/>
                  <a:pt x="6683847" y="1702142"/>
                  <a:pt x="5864274" y="1959529"/>
                </a:cubicBezTo>
                <a:cubicBezTo>
                  <a:pt x="5044701" y="2216916"/>
                  <a:pt x="2064434" y="2228769"/>
                  <a:pt x="1099234" y="2152569"/>
                </a:cubicBezTo>
                <a:cubicBezTo>
                  <a:pt x="134034" y="2076369"/>
                  <a:pt x="230554" y="1810516"/>
                  <a:pt x="83234" y="150232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echa: a la derecha 49">
            <a:extLst>
              <a:ext uri="{FF2B5EF4-FFF2-40B4-BE49-F238E27FC236}">
                <a16:creationId xmlns:a16="http://schemas.microsoft.com/office/drawing/2014/main" id="{4A1A998C-2F81-476C-B6BE-1E38FE861983}"/>
              </a:ext>
            </a:extLst>
          </p:cNvPr>
          <p:cNvSpPr/>
          <p:nvPr/>
        </p:nvSpPr>
        <p:spPr>
          <a:xfrm flipH="1">
            <a:off x="7112671" y="5621716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echa: a la derecha 50">
            <a:extLst>
              <a:ext uri="{FF2B5EF4-FFF2-40B4-BE49-F238E27FC236}">
                <a16:creationId xmlns:a16="http://schemas.microsoft.com/office/drawing/2014/main" id="{D8EE168B-6326-4D31-B095-AD8F48D8FB99}"/>
              </a:ext>
            </a:extLst>
          </p:cNvPr>
          <p:cNvSpPr/>
          <p:nvPr/>
        </p:nvSpPr>
        <p:spPr>
          <a:xfrm>
            <a:off x="7239591" y="466658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2570043-E802-46E3-9296-1367CAE7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67" y="3207096"/>
            <a:ext cx="7867520" cy="2672843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EB2FC-6F2B-4183-918A-27CB8E4F43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F1781EB-EA23-4ADA-9327-43C2D585FBDB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7114C7-D5A4-46C2-98BE-5D5282B468AB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55457C-1399-4D52-9378-341E581CAA5C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737403-88A7-4621-9B73-B880A2F76054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2808FDD-8E55-42C3-B0F9-E67C6E323B94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8B322FE3-2C37-485E-94B5-1AF4D534A51B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F969E4E7-661F-468A-95A5-1A65829CB1B1}"/>
              </a:ext>
            </a:extLst>
          </p:cNvPr>
          <p:cNvSpPr/>
          <p:nvPr/>
        </p:nvSpPr>
        <p:spPr>
          <a:xfrm>
            <a:off x="3985690" y="3447949"/>
            <a:ext cx="939897" cy="2273618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13F68A7-F6FD-46B5-ABBC-412A0C546E88}"/>
              </a:ext>
            </a:extLst>
          </p:cNvPr>
          <p:cNvSpPr/>
          <p:nvPr/>
        </p:nvSpPr>
        <p:spPr>
          <a:xfrm rot="17512654">
            <a:off x="3937873" y="3607853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CE6E4E89-C37D-44BD-AE83-75AD9A2B304F}"/>
              </a:ext>
            </a:extLst>
          </p:cNvPr>
          <p:cNvSpPr/>
          <p:nvPr/>
        </p:nvSpPr>
        <p:spPr>
          <a:xfrm>
            <a:off x="6337482" y="3530343"/>
            <a:ext cx="3367349" cy="2256318"/>
          </a:xfrm>
          <a:custGeom>
            <a:avLst/>
            <a:gdLst>
              <a:gd name="connsiteX0" fmla="*/ 148661 w 3421460"/>
              <a:gd name="connsiteY0" fmla="*/ 2163321 h 2256318"/>
              <a:gd name="connsiteX1" fmla="*/ 75509 w 3421460"/>
              <a:gd name="connsiteY1" fmla="*/ 1346457 h 2256318"/>
              <a:gd name="connsiteX2" fmla="*/ 904565 w 3421460"/>
              <a:gd name="connsiteY2" fmla="*/ 1090425 h 2256318"/>
              <a:gd name="connsiteX3" fmla="*/ 2294453 w 3421460"/>
              <a:gd name="connsiteY3" fmla="*/ 1090425 h 2256318"/>
              <a:gd name="connsiteX4" fmla="*/ 2538293 w 3421460"/>
              <a:gd name="connsiteY4" fmla="*/ 78489 h 2256318"/>
              <a:gd name="connsiteX5" fmla="*/ 3330773 w 3421460"/>
              <a:gd name="connsiteY5" fmla="*/ 273561 h 2256318"/>
              <a:gd name="connsiteX6" fmla="*/ 3147893 w 3421460"/>
              <a:gd name="connsiteY6" fmla="*/ 1907289 h 2256318"/>
              <a:gd name="connsiteX7" fmla="*/ 1050869 w 3421460"/>
              <a:gd name="connsiteY7" fmla="*/ 2212089 h 2256318"/>
              <a:gd name="connsiteX8" fmla="*/ 148661 w 3421460"/>
              <a:gd name="connsiteY8" fmla="*/ 2163321 h 22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0" h="2256318">
                <a:moveTo>
                  <a:pt x="148661" y="2163321"/>
                </a:moveTo>
                <a:cubicBezTo>
                  <a:pt x="-13899" y="2019049"/>
                  <a:pt x="-50475" y="1525273"/>
                  <a:pt x="75509" y="1346457"/>
                </a:cubicBezTo>
                <a:cubicBezTo>
                  <a:pt x="201493" y="1167641"/>
                  <a:pt x="534741" y="1133097"/>
                  <a:pt x="904565" y="1090425"/>
                </a:cubicBezTo>
                <a:cubicBezTo>
                  <a:pt x="1274389" y="1047753"/>
                  <a:pt x="2022165" y="1259081"/>
                  <a:pt x="2294453" y="1090425"/>
                </a:cubicBezTo>
                <a:cubicBezTo>
                  <a:pt x="2566741" y="921769"/>
                  <a:pt x="2365573" y="214633"/>
                  <a:pt x="2538293" y="78489"/>
                </a:cubicBezTo>
                <a:cubicBezTo>
                  <a:pt x="2711013" y="-57655"/>
                  <a:pt x="3229173" y="-31239"/>
                  <a:pt x="3330773" y="273561"/>
                </a:cubicBezTo>
                <a:cubicBezTo>
                  <a:pt x="3432373" y="578361"/>
                  <a:pt x="3527877" y="1584201"/>
                  <a:pt x="3147893" y="1907289"/>
                </a:cubicBezTo>
                <a:cubicBezTo>
                  <a:pt x="2767909" y="2230377"/>
                  <a:pt x="1544645" y="2173481"/>
                  <a:pt x="1050869" y="2212089"/>
                </a:cubicBezTo>
                <a:cubicBezTo>
                  <a:pt x="557093" y="2250697"/>
                  <a:pt x="311221" y="2307593"/>
                  <a:pt x="148661" y="216332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B26F6441-2899-4CA1-8E9F-999D9580CA92}"/>
              </a:ext>
            </a:extLst>
          </p:cNvPr>
          <p:cNvSpPr/>
          <p:nvPr/>
        </p:nvSpPr>
        <p:spPr>
          <a:xfrm>
            <a:off x="7863497" y="4530015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FC1AE17D-E523-4A29-831C-6D0CBE59E29B}"/>
              </a:ext>
            </a:extLst>
          </p:cNvPr>
          <p:cNvSpPr/>
          <p:nvPr/>
        </p:nvSpPr>
        <p:spPr>
          <a:xfrm>
            <a:off x="9611142" y="3561944"/>
            <a:ext cx="1033585" cy="2104026"/>
          </a:xfrm>
          <a:custGeom>
            <a:avLst/>
            <a:gdLst>
              <a:gd name="connsiteX0" fmla="*/ 0 w 556589"/>
              <a:gd name="connsiteY0" fmla="*/ 23728 h 2104026"/>
              <a:gd name="connsiteX1" fmla="*/ 469392 w 556589"/>
              <a:gd name="connsiteY1" fmla="*/ 133456 h 2104026"/>
              <a:gd name="connsiteX2" fmla="*/ 548640 w 556589"/>
              <a:gd name="connsiteY2" fmla="*/ 1047856 h 2104026"/>
              <a:gd name="connsiteX3" fmla="*/ 493776 w 556589"/>
              <a:gd name="connsiteY3" fmla="*/ 1931776 h 2104026"/>
              <a:gd name="connsiteX4" fmla="*/ 18288 w 556589"/>
              <a:gd name="connsiteY4" fmla="*/ 2078080 h 210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589" h="2104026">
                <a:moveTo>
                  <a:pt x="0" y="23728"/>
                </a:moveTo>
                <a:cubicBezTo>
                  <a:pt x="188976" y="-6752"/>
                  <a:pt x="377952" y="-37232"/>
                  <a:pt x="469392" y="133456"/>
                </a:cubicBezTo>
                <a:cubicBezTo>
                  <a:pt x="560832" y="304144"/>
                  <a:pt x="544576" y="748136"/>
                  <a:pt x="548640" y="1047856"/>
                </a:cubicBezTo>
                <a:cubicBezTo>
                  <a:pt x="552704" y="1347576"/>
                  <a:pt x="582168" y="1760072"/>
                  <a:pt x="493776" y="1931776"/>
                </a:cubicBezTo>
                <a:cubicBezTo>
                  <a:pt x="405384" y="2103480"/>
                  <a:pt x="152400" y="2134976"/>
                  <a:pt x="18288" y="207808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CE5A7073-19CD-434C-A873-65AF01B4767F}"/>
              </a:ext>
            </a:extLst>
          </p:cNvPr>
          <p:cNvSpPr/>
          <p:nvPr/>
        </p:nvSpPr>
        <p:spPr>
          <a:xfrm rot="5400000">
            <a:off x="10359222" y="465995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58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que contiene texto&#10;&#10;Descripción generada automáticamente">
            <a:extLst>
              <a:ext uri="{FF2B5EF4-FFF2-40B4-BE49-F238E27FC236}">
                <a16:creationId xmlns:a16="http://schemas.microsoft.com/office/drawing/2014/main" id="{8188D525-9E42-4044-8300-970BC2701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67" y="3207096"/>
            <a:ext cx="7867520" cy="2672843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D6ABBAC-5476-469F-ACEB-CF022B175F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A31B068-2091-45DF-BD0D-B1A88D3557C7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822F567-58A6-45FD-AA5D-732A141A7165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D7D601F-9F55-4E6C-966A-7938CA63ADB5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C04C871-5B25-4726-999B-58A3271D09B8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23A57A8-BA27-4AB5-8108-B22C4A161E7C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62541E5-B1CE-44CA-90C3-387C21A3F2D5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61D0A29E-3A8D-4822-9813-289F3DE41E86}"/>
              </a:ext>
            </a:extLst>
          </p:cNvPr>
          <p:cNvSpPr/>
          <p:nvPr/>
        </p:nvSpPr>
        <p:spPr>
          <a:xfrm>
            <a:off x="3985690" y="3447949"/>
            <a:ext cx="939897" cy="2273618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D63218B4-F8A1-4A97-96E1-422E23AC1052}"/>
              </a:ext>
            </a:extLst>
          </p:cNvPr>
          <p:cNvSpPr/>
          <p:nvPr/>
        </p:nvSpPr>
        <p:spPr>
          <a:xfrm rot="17512654">
            <a:off x="3937873" y="3607853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58A6A6EF-B8E6-497B-A2EE-EB0AF52EC8BE}"/>
              </a:ext>
            </a:extLst>
          </p:cNvPr>
          <p:cNvSpPr/>
          <p:nvPr/>
        </p:nvSpPr>
        <p:spPr>
          <a:xfrm>
            <a:off x="6337482" y="3530343"/>
            <a:ext cx="3367349" cy="2256318"/>
          </a:xfrm>
          <a:custGeom>
            <a:avLst/>
            <a:gdLst>
              <a:gd name="connsiteX0" fmla="*/ 148661 w 3421460"/>
              <a:gd name="connsiteY0" fmla="*/ 2163321 h 2256318"/>
              <a:gd name="connsiteX1" fmla="*/ 75509 w 3421460"/>
              <a:gd name="connsiteY1" fmla="*/ 1346457 h 2256318"/>
              <a:gd name="connsiteX2" fmla="*/ 904565 w 3421460"/>
              <a:gd name="connsiteY2" fmla="*/ 1090425 h 2256318"/>
              <a:gd name="connsiteX3" fmla="*/ 2294453 w 3421460"/>
              <a:gd name="connsiteY3" fmla="*/ 1090425 h 2256318"/>
              <a:gd name="connsiteX4" fmla="*/ 2538293 w 3421460"/>
              <a:gd name="connsiteY4" fmla="*/ 78489 h 2256318"/>
              <a:gd name="connsiteX5" fmla="*/ 3330773 w 3421460"/>
              <a:gd name="connsiteY5" fmla="*/ 273561 h 2256318"/>
              <a:gd name="connsiteX6" fmla="*/ 3147893 w 3421460"/>
              <a:gd name="connsiteY6" fmla="*/ 1907289 h 2256318"/>
              <a:gd name="connsiteX7" fmla="*/ 1050869 w 3421460"/>
              <a:gd name="connsiteY7" fmla="*/ 2212089 h 2256318"/>
              <a:gd name="connsiteX8" fmla="*/ 148661 w 3421460"/>
              <a:gd name="connsiteY8" fmla="*/ 2163321 h 22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0" h="2256318">
                <a:moveTo>
                  <a:pt x="148661" y="2163321"/>
                </a:moveTo>
                <a:cubicBezTo>
                  <a:pt x="-13899" y="2019049"/>
                  <a:pt x="-50475" y="1525273"/>
                  <a:pt x="75509" y="1346457"/>
                </a:cubicBezTo>
                <a:cubicBezTo>
                  <a:pt x="201493" y="1167641"/>
                  <a:pt x="534741" y="1133097"/>
                  <a:pt x="904565" y="1090425"/>
                </a:cubicBezTo>
                <a:cubicBezTo>
                  <a:pt x="1274389" y="1047753"/>
                  <a:pt x="2022165" y="1259081"/>
                  <a:pt x="2294453" y="1090425"/>
                </a:cubicBezTo>
                <a:cubicBezTo>
                  <a:pt x="2566741" y="921769"/>
                  <a:pt x="2365573" y="214633"/>
                  <a:pt x="2538293" y="78489"/>
                </a:cubicBezTo>
                <a:cubicBezTo>
                  <a:pt x="2711013" y="-57655"/>
                  <a:pt x="3229173" y="-31239"/>
                  <a:pt x="3330773" y="273561"/>
                </a:cubicBezTo>
                <a:cubicBezTo>
                  <a:pt x="3432373" y="578361"/>
                  <a:pt x="3527877" y="1584201"/>
                  <a:pt x="3147893" y="1907289"/>
                </a:cubicBezTo>
                <a:cubicBezTo>
                  <a:pt x="2767909" y="2230377"/>
                  <a:pt x="1544645" y="2173481"/>
                  <a:pt x="1050869" y="2212089"/>
                </a:cubicBezTo>
                <a:cubicBezTo>
                  <a:pt x="557093" y="2250697"/>
                  <a:pt x="311221" y="2307593"/>
                  <a:pt x="148661" y="216332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ED315444-7835-4E40-893B-314F6C71BF1C}"/>
              </a:ext>
            </a:extLst>
          </p:cNvPr>
          <p:cNvSpPr/>
          <p:nvPr/>
        </p:nvSpPr>
        <p:spPr>
          <a:xfrm rot="10800000">
            <a:off x="7863497" y="450025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0AE1915E-099C-4556-B3F3-15AF235E9CE5}"/>
              </a:ext>
            </a:extLst>
          </p:cNvPr>
          <p:cNvSpPr/>
          <p:nvPr/>
        </p:nvSpPr>
        <p:spPr>
          <a:xfrm>
            <a:off x="9896037" y="3447949"/>
            <a:ext cx="826827" cy="2314977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A1395241-E86F-4C3F-B01D-26A9D46ED774}"/>
              </a:ext>
            </a:extLst>
          </p:cNvPr>
          <p:cNvSpPr/>
          <p:nvPr/>
        </p:nvSpPr>
        <p:spPr>
          <a:xfrm rot="17512654">
            <a:off x="9783501" y="368000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4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EB2FC-6F2B-4183-918A-27CB8E4F4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F1781EB-EA23-4ADA-9327-43C2D585FBDB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7114C7-D5A4-46C2-98BE-5D5282B468AB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55457C-1399-4D52-9378-341E581CAA5C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737403-88A7-4621-9B73-B880A2F76054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9B71C7E0-7A9C-4091-B923-2C20BB9D0E75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68DE1220-4DFF-4A31-9C9D-E312828CCA1E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n 39" descr="Imagen que contiene texto&#10;&#10;Descripción generada automáticamente">
            <a:extLst>
              <a:ext uri="{FF2B5EF4-FFF2-40B4-BE49-F238E27FC236}">
                <a16:creationId xmlns:a16="http://schemas.microsoft.com/office/drawing/2014/main" id="{B5278B7E-16D3-4D0E-A6ED-6B4B864BB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0" y="3207097"/>
            <a:ext cx="7867518" cy="2672842"/>
          </a:xfrm>
          <a:prstGeom prst="rect">
            <a:avLst/>
          </a:prstGeom>
        </p:spPr>
      </p:pic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D4EF48E4-198D-439F-ABA4-2496280E4537}"/>
              </a:ext>
            </a:extLst>
          </p:cNvPr>
          <p:cNvSpPr/>
          <p:nvPr/>
        </p:nvSpPr>
        <p:spPr>
          <a:xfrm>
            <a:off x="4357230" y="3475284"/>
            <a:ext cx="5338971" cy="2277345"/>
          </a:xfrm>
          <a:custGeom>
            <a:avLst/>
            <a:gdLst>
              <a:gd name="connsiteX0" fmla="*/ 300114 w 5338971"/>
              <a:gd name="connsiteY0" fmla="*/ 156591 h 2277345"/>
              <a:gd name="connsiteX1" fmla="*/ 1427874 w 5338971"/>
              <a:gd name="connsiteY1" fmla="*/ 101727 h 2277345"/>
              <a:gd name="connsiteX2" fmla="*/ 1647330 w 5338971"/>
              <a:gd name="connsiteY2" fmla="*/ 863727 h 2277345"/>
              <a:gd name="connsiteX3" fmla="*/ 1909458 w 5338971"/>
              <a:gd name="connsiteY3" fmla="*/ 1192911 h 2277345"/>
              <a:gd name="connsiteX4" fmla="*/ 3726066 w 5338971"/>
              <a:gd name="connsiteY4" fmla="*/ 1217295 h 2277345"/>
              <a:gd name="connsiteX5" fmla="*/ 4274706 w 5338971"/>
              <a:gd name="connsiteY5" fmla="*/ 1040511 h 2277345"/>
              <a:gd name="connsiteX6" fmla="*/ 4366146 w 5338971"/>
              <a:gd name="connsiteY6" fmla="*/ 394335 h 2277345"/>
              <a:gd name="connsiteX7" fmla="*/ 4829442 w 5338971"/>
              <a:gd name="connsiteY7" fmla="*/ 34671 h 2277345"/>
              <a:gd name="connsiteX8" fmla="*/ 5243970 w 5338971"/>
              <a:gd name="connsiteY8" fmla="*/ 552831 h 2277345"/>
              <a:gd name="connsiteX9" fmla="*/ 5262258 w 5338971"/>
              <a:gd name="connsiteY9" fmla="*/ 1967103 h 2277345"/>
              <a:gd name="connsiteX10" fmla="*/ 4378338 w 5338971"/>
              <a:gd name="connsiteY10" fmla="*/ 2247519 h 2277345"/>
              <a:gd name="connsiteX11" fmla="*/ 891426 w 5338971"/>
              <a:gd name="connsiteY11" fmla="*/ 2180463 h 2277345"/>
              <a:gd name="connsiteX12" fmla="*/ 31890 w 5338971"/>
              <a:gd name="connsiteY12" fmla="*/ 1461135 h 2277345"/>
              <a:gd name="connsiteX13" fmla="*/ 300114 w 5338971"/>
              <a:gd name="connsiteY13" fmla="*/ 156591 h 227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38971" h="2277345">
                <a:moveTo>
                  <a:pt x="300114" y="156591"/>
                </a:moveTo>
                <a:cubicBezTo>
                  <a:pt x="532778" y="-69977"/>
                  <a:pt x="1203338" y="-16129"/>
                  <a:pt x="1427874" y="101727"/>
                </a:cubicBezTo>
                <a:cubicBezTo>
                  <a:pt x="1652410" y="219583"/>
                  <a:pt x="1567066" y="681863"/>
                  <a:pt x="1647330" y="863727"/>
                </a:cubicBezTo>
                <a:cubicBezTo>
                  <a:pt x="1727594" y="1045591"/>
                  <a:pt x="1563002" y="1133983"/>
                  <a:pt x="1909458" y="1192911"/>
                </a:cubicBezTo>
                <a:cubicBezTo>
                  <a:pt x="2255914" y="1251839"/>
                  <a:pt x="3331858" y="1242695"/>
                  <a:pt x="3726066" y="1217295"/>
                </a:cubicBezTo>
                <a:cubicBezTo>
                  <a:pt x="4120274" y="1191895"/>
                  <a:pt x="4168026" y="1177671"/>
                  <a:pt x="4274706" y="1040511"/>
                </a:cubicBezTo>
                <a:cubicBezTo>
                  <a:pt x="4381386" y="903351"/>
                  <a:pt x="4273690" y="561975"/>
                  <a:pt x="4366146" y="394335"/>
                </a:cubicBezTo>
                <a:cubicBezTo>
                  <a:pt x="4458602" y="226695"/>
                  <a:pt x="4683138" y="8255"/>
                  <a:pt x="4829442" y="34671"/>
                </a:cubicBezTo>
                <a:cubicBezTo>
                  <a:pt x="4975746" y="61087"/>
                  <a:pt x="5171834" y="230759"/>
                  <a:pt x="5243970" y="552831"/>
                </a:cubicBezTo>
                <a:cubicBezTo>
                  <a:pt x="5316106" y="874903"/>
                  <a:pt x="5406530" y="1684655"/>
                  <a:pt x="5262258" y="1967103"/>
                </a:cubicBezTo>
                <a:cubicBezTo>
                  <a:pt x="5117986" y="2249551"/>
                  <a:pt x="5106810" y="2211959"/>
                  <a:pt x="4378338" y="2247519"/>
                </a:cubicBezTo>
                <a:cubicBezTo>
                  <a:pt x="3649866" y="2283079"/>
                  <a:pt x="1615834" y="2311527"/>
                  <a:pt x="891426" y="2180463"/>
                </a:cubicBezTo>
                <a:cubicBezTo>
                  <a:pt x="167018" y="2049399"/>
                  <a:pt x="128410" y="1798447"/>
                  <a:pt x="31890" y="1461135"/>
                </a:cubicBezTo>
                <a:cubicBezTo>
                  <a:pt x="-64630" y="1123823"/>
                  <a:pt x="67450" y="383159"/>
                  <a:pt x="300114" y="15659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echa: a la derecha 41">
            <a:extLst>
              <a:ext uri="{FF2B5EF4-FFF2-40B4-BE49-F238E27FC236}">
                <a16:creationId xmlns:a16="http://schemas.microsoft.com/office/drawing/2014/main" id="{D4BB6A5D-066B-4A19-A6DB-2416AAB1F309}"/>
              </a:ext>
            </a:extLst>
          </p:cNvPr>
          <p:cNvSpPr/>
          <p:nvPr/>
        </p:nvSpPr>
        <p:spPr>
          <a:xfrm rot="15248476">
            <a:off x="5744089" y="4162331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echa: a la derecha 42">
            <a:extLst>
              <a:ext uri="{FF2B5EF4-FFF2-40B4-BE49-F238E27FC236}">
                <a16:creationId xmlns:a16="http://schemas.microsoft.com/office/drawing/2014/main" id="{440D6867-7896-46D0-BA81-63650113038D}"/>
              </a:ext>
            </a:extLst>
          </p:cNvPr>
          <p:cNvSpPr/>
          <p:nvPr/>
        </p:nvSpPr>
        <p:spPr>
          <a:xfrm rot="15609130">
            <a:off x="9333276" y="397542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8B854EF5-5CFE-4D36-9FE5-2A4F374DEE56}"/>
              </a:ext>
            </a:extLst>
          </p:cNvPr>
          <p:cNvSpPr/>
          <p:nvPr/>
        </p:nvSpPr>
        <p:spPr>
          <a:xfrm>
            <a:off x="9896037" y="3447949"/>
            <a:ext cx="826827" cy="2314977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echa: a la derecha 44">
            <a:extLst>
              <a:ext uri="{FF2B5EF4-FFF2-40B4-BE49-F238E27FC236}">
                <a16:creationId xmlns:a16="http://schemas.microsoft.com/office/drawing/2014/main" id="{EED9476F-D50A-4CBA-848C-F301DCE8533F}"/>
              </a:ext>
            </a:extLst>
          </p:cNvPr>
          <p:cNvSpPr/>
          <p:nvPr/>
        </p:nvSpPr>
        <p:spPr>
          <a:xfrm rot="17512654">
            <a:off x="9783501" y="368000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84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3B66EC3-3EE7-48D2-804B-22ADBC9AE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298" y="2248931"/>
            <a:ext cx="5867587" cy="3487684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EA5D7DC-D42F-470F-A27C-68769B7B9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09" y="2248932"/>
            <a:ext cx="5867587" cy="3487684"/>
          </a:xfrm>
          <a:prstGeom prst="rect">
            <a:avLst/>
          </a:prstGeom>
        </p:spPr>
      </p:pic>
      <p:sp>
        <p:nvSpPr>
          <p:cNvPr id="7" name="Tekstfelt 3">
            <a:extLst>
              <a:ext uri="{FF2B5EF4-FFF2-40B4-BE49-F238E27FC236}">
                <a16:creationId xmlns:a16="http://schemas.microsoft.com/office/drawing/2014/main" id="{D9EEE553-05E1-4316-8705-664A338E44BA}"/>
              </a:ext>
            </a:extLst>
          </p:cNvPr>
          <p:cNvSpPr txBox="1"/>
          <p:nvPr/>
        </p:nvSpPr>
        <p:spPr>
          <a:xfrm>
            <a:off x="442709" y="1623763"/>
            <a:ext cx="8118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rtl="0">
              <a:buFont typeface="Wingdings" panose="05000000000000000000" pitchFamily="2" charset="2"/>
              <a:buChar char="Ø"/>
            </a:pPr>
            <a:r>
              <a:rPr lang="en-GB" sz="1600" spc="300" dirty="0"/>
              <a:t>DCM mode depends on output voltage and power generated.</a:t>
            </a:r>
          </a:p>
        </p:txBody>
      </p:sp>
    </p:spTree>
    <p:extLst>
      <p:ext uri="{BB962C8B-B14F-4D97-AF65-F5344CB8AC3E}">
        <p14:creationId xmlns:p14="http://schemas.microsoft.com/office/powerpoint/2010/main" val="3553066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n 7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614BAFA-D092-4BCB-8B59-4A1AAD702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3994348"/>
            <a:ext cx="7622536" cy="2253488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Limiting resistance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/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𝑙𝑖𝑚𝑖𝑡𝑖𝑛𝑔</m:t>
                        </m:r>
                      </m:sub>
                    </m:sSub>
                    <m:r>
                      <a:rPr lang="es-ES" sz="1600" b="0" i="0" spc="30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sz="1600" spc="300" dirty="0"/>
              </a:p>
              <a:p>
                <a:r>
                  <a:rPr lang="en-GB" sz="1600" spc="300" dirty="0"/>
                  <a:t>	- lower instant current.</a:t>
                </a:r>
              </a:p>
              <a:p>
                <a:r>
                  <a:rPr lang="en-GB" sz="1600" spc="300" dirty="0"/>
                  <a:t>	- longer turn-on time. </a:t>
                </a:r>
              </a:p>
              <a:p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Turn-on time calculated to be 0.1% of cycle.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Possible to have different turn-on, turn-off times.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 </m:t>
                      </m:r>
                      <m:sSup>
                        <m:sSupPr>
                          <m:ctrlPr>
                            <a:rPr lang="en-GB" i="1" spc="3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𝑇h𝑟𝑒𝑠h</m:t>
                          </m:r>
                        </m:sub>
                      </m:sSub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blipFill>
                <a:blip r:embed="rId4"/>
                <a:stretch>
                  <a:fillRect l="-594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upo 82">
            <a:extLst>
              <a:ext uri="{FF2B5EF4-FFF2-40B4-BE49-F238E27FC236}">
                <a16:creationId xmlns:a16="http://schemas.microsoft.com/office/drawing/2014/main" id="{1191AA17-F1FC-4A31-ADFB-F94B2FC74A51}"/>
              </a:ext>
            </a:extLst>
          </p:cNvPr>
          <p:cNvGrpSpPr/>
          <p:nvPr/>
        </p:nvGrpSpPr>
        <p:grpSpPr>
          <a:xfrm>
            <a:off x="500033" y="1828109"/>
            <a:ext cx="5907406" cy="1510002"/>
            <a:chOff x="500033" y="2167930"/>
            <a:chExt cx="5907406" cy="1510002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16C2590-58AB-41E6-83E3-73349A927A72}"/>
                </a:ext>
              </a:extLst>
            </p:cNvPr>
            <p:cNvSpPr/>
            <p:nvPr/>
          </p:nvSpPr>
          <p:spPr>
            <a:xfrm>
              <a:off x="1706041" y="2354493"/>
              <a:ext cx="914400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DAE6ED5-77ED-4428-BB75-926FC5A47DB9}"/>
                </a:ext>
              </a:extLst>
            </p:cNvPr>
            <p:cNvSpPr/>
            <p:nvPr/>
          </p:nvSpPr>
          <p:spPr>
            <a:xfrm>
              <a:off x="2620441" y="257441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C9F56A2E-3084-4A82-ABB0-86E6DB73C695}"/>
                </a:ext>
              </a:extLst>
            </p:cNvPr>
            <p:cNvSpPr/>
            <p:nvPr/>
          </p:nvSpPr>
          <p:spPr>
            <a:xfrm>
              <a:off x="2620441" y="323354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2F35D86-DE5C-4765-9022-58E88469E003}"/>
                </a:ext>
              </a:extLst>
            </p:cNvPr>
            <p:cNvSpPr/>
            <p:nvPr/>
          </p:nvSpPr>
          <p:spPr>
            <a:xfrm>
              <a:off x="1266203" y="257441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42E36C70-6E15-4C01-8D67-1BDFE5127805}"/>
                </a:ext>
              </a:extLst>
            </p:cNvPr>
            <p:cNvSpPr/>
            <p:nvPr/>
          </p:nvSpPr>
          <p:spPr>
            <a:xfrm>
              <a:off x="1266203" y="323354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kstfelt 3">
              <a:extLst>
                <a:ext uri="{FF2B5EF4-FFF2-40B4-BE49-F238E27FC236}">
                  <a16:creationId xmlns:a16="http://schemas.microsoft.com/office/drawing/2014/main" id="{869D2C93-F276-4AEF-B938-063397973E00}"/>
                </a:ext>
              </a:extLst>
            </p:cNvPr>
            <p:cNvSpPr txBox="1"/>
            <p:nvPr/>
          </p:nvSpPr>
          <p:spPr>
            <a:xfrm>
              <a:off x="1793381" y="2846935"/>
              <a:ext cx="739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DRV</a:t>
              </a:r>
            </a:p>
          </p:txBody>
        </p:sp>
        <p:sp>
          <p:nvSpPr>
            <p:cNvPr id="26" name="Tekstfelt 3">
              <a:extLst>
                <a:ext uri="{FF2B5EF4-FFF2-40B4-BE49-F238E27FC236}">
                  <a16:creationId xmlns:a16="http://schemas.microsoft.com/office/drawing/2014/main" id="{F6EEA995-7A9D-4BA0-BE59-E093B50E5796}"/>
                </a:ext>
              </a:extLst>
            </p:cNvPr>
            <p:cNvSpPr txBox="1"/>
            <p:nvPr/>
          </p:nvSpPr>
          <p:spPr>
            <a:xfrm>
              <a:off x="500033" y="2515094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PWM</a:t>
              </a:r>
            </a:p>
          </p:txBody>
        </p:sp>
        <p:sp>
          <p:nvSpPr>
            <p:cNvPr id="27" name="Tekstfelt 3">
              <a:extLst>
                <a:ext uri="{FF2B5EF4-FFF2-40B4-BE49-F238E27FC236}">
                  <a16:creationId xmlns:a16="http://schemas.microsoft.com/office/drawing/2014/main" id="{8FACA956-D551-4B95-A58C-3164613F2701}"/>
                </a:ext>
              </a:extLst>
            </p:cNvPr>
            <p:cNvSpPr txBox="1"/>
            <p:nvPr/>
          </p:nvSpPr>
          <p:spPr>
            <a:xfrm>
              <a:off x="2755553" y="2235858"/>
              <a:ext cx="1131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OUT H</a:t>
              </a:r>
            </a:p>
          </p:txBody>
        </p:sp>
        <p:sp>
          <p:nvSpPr>
            <p:cNvPr id="28" name="Tekstfelt 3">
              <a:extLst>
                <a:ext uri="{FF2B5EF4-FFF2-40B4-BE49-F238E27FC236}">
                  <a16:creationId xmlns:a16="http://schemas.microsoft.com/office/drawing/2014/main" id="{6DC85FE4-FC0B-43A9-AF98-11E07ED03D3E}"/>
                </a:ext>
              </a:extLst>
            </p:cNvPr>
            <p:cNvSpPr txBox="1"/>
            <p:nvPr/>
          </p:nvSpPr>
          <p:spPr>
            <a:xfrm>
              <a:off x="2755553" y="2903026"/>
              <a:ext cx="1131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OUT L</a:t>
              </a:r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F80606AB-C2EA-442D-A09B-38EA1061ABF6}"/>
                </a:ext>
              </a:extLst>
            </p:cNvPr>
            <p:cNvSpPr/>
            <p:nvPr/>
          </p:nvSpPr>
          <p:spPr>
            <a:xfrm>
              <a:off x="3887251" y="2570393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CDF2F689-FA72-4CE3-A41A-30C2EC423174}"/>
                </a:ext>
              </a:extLst>
            </p:cNvPr>
            <p:cNvSpPr/>
            <p:nvPr/>
          </p:nvSpPr>
          <p:spPr>
            <a:xfrm>
              <a:off x="3887250" y="3233542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503F290B-AE0F-4FD5-A791-8E787255A546}"/>
                </a:ext>
              </a:extLst>
            </p:cNvPr>
            <p:cNvCxnSpPr>
              <a:stCxn id="5" idx="3"/>
              <a:endCxn id="30" idx="1"/>
            </p:cNvCxnSpPr>
            <p:nvPr/>
          </p:nvCxnSpPr>
          <p:spPr>
            <a:xfrm flipV="1">
              <a:off x="3060279" y="2680353"/>
              <a:ext cx="826972" cy="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EEDEB62D-1F5B-4268-8B32-F3352EEA6967}"/>
                </a:ext>
              </a:extLst>
            </p:cNvPr>
            <p:cNvCxnSpPr/>
            <p:nvPr/>
          </p:nvCxnSpPr>
          <p:spPr>
            <a:xfrm flipV="1">
              <a:off x="3060279" y="3334092"/>
              <a:ext cx="826972" cy="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A91995D9-C12E-470C-BE1C-8A6584BD6D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223" y="2680352"/>
              <a:ext cx="43337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3599CD9B-D7AE-44AE-BC73-84514C58D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223" y="3346638"/>
              <a:ext cx="43337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55AC4A30-7D75-46F3-9BD2-F5D1F858B490}"/>
                </a:ext>
              </a:extLst>
            </p:cNvPr>
            <p:cNvCxnSpPr>
              <a:cxnSpLocks/>
            </p:cNvCxnSpPr>
            <p:nvPr/>
          </p:nvCxnSpPr>
          <p:spPr>
            <a:xfrm>
              <a:off x="5147599" y="2684372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D65F11D4-FC7B-4BF2-B3A6-9E995873A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7600" y="3013496"/>
              <a:ext cx="861059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CBBC6C5A-9A3C-4A90-AC23-0B329F614114}"/>
                </a:ext>
              </a:extLst>
            </p:cNvPr>
            <p:cNvCxnSpPr>
              <a:cxnSpLocks/>
            </p:cNvCxnSpPr>
            <p:nvPr/>
          </p:nvCxnSpPr>
          <p:spPr>
            <a:xfrm>
              <a:off x="6008659" y="2671825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48A84381-D5FE-4204-AB75-DDA0C326B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819" y="2788809"/>
              <a:ext cx="261620" cy="15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A39105EA-F454-4AED-9CFB-8CCC833736DF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3231136"/>
              <a:ext cx="2616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1D40264B-322C-4C8F-A781-43BCC95CB07F}"/>
                </a:ext>
              </a:extLst>
            </p:cNvPr>
            <p:cNvCxnSpPr>
              <a:cxnSpLocks/>
            </p:cNvCxnSpPr>
            <p:nvPr/>
          </p:nvCxnSpPr>
          <p:spPr>
            <a:xfrm>
              <a:off x="6407439" y="3002957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30955252-43E5-47DC-A159-304FE60619FB}"/>
                </a:ext>
              </a:extLst>
            </p:cNvPr>
            <p:cNvCxnSpPr>
              <a:cxnSpLocks/>
            </p:cNvCxnSpPr>
            <p:nvPr/>
          </p:nvCxnSpPr>
          <p:spPr>
            <a:xfrm>
              <a:off x="6407439" y="2471478"/>
              <a:ext cx="0" cy="3173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>
              <a:extLst>
                <a:ext uri="{FF2B5EF4-FFF2-40B4-BE49-F238E27FC236}">
                  <a16:creationId xmlns:a16="http://schemas.microsoft.com/office/drawing/2014/main" id="{0CC762C7-0071-41CD-9FD0-47F8E696F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5819" y="3002957"/>
              <a:ext cx="2616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E370F85B-F26C-49E1-8427-2F80F93CBAE9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2680352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2BECAE6E-B2C8-4D31-92BA-3C70C2E5286E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3146145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75B62C2B-6060-48EA-8DB1-7367E6ADD73D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2915560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/>
                <p:nvPr/>
              </p:nvSpPr>
              <p:spPr>
                <a:xfrm>
                  <a:off x="3838715" y="2167930"/>
                  <a:ext cx="914400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pc="3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𝑙𝑖𝑚𝑖𝑡𝑖𝑛𝑔</m:t>
                            </m:r>
                          </m:sub>
                        </m:sSub>
                      </m:oMath>
                    </m:oMathPara>
                  </a14:m>
                  <a:endParaRPr lang="en-GB" sz="1600" spc="300" dirty="0"/>
                </a:p>
              </p:txBody>
            </p:sp>
          </mc:Choice>
          <mc:Fallback xmlns="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8715" y="2167930"/>
                  <a:ext cx="914400" cy="358560"/>
                </a:xfrm>
                <a:prstGeom prst="rect">
                  <a:avLst/>
                </a:prstGeom>
                <a:blipFill>
                  <a:blip r:embed="rId5"/>
                  <a:stretch>
                    <a:fillRect r="-26667" b="-6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9170252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250</TotalTime>
  <Words>1350</Words>
  <Application>Microsoft Office PowerPoint</Application>
  <PresentationFormat>Panorámica</PresentationFormat>
  <Paragraphs>315</Paragraphs>
  <Slides>25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Arial</vt:lpstr>
      <vt:lpstr>Calibri</vt:lpstr>
      <vt:lpstr>Cambria Math</vt:lpstr>
      <vt:lpstr>Source Sans Pro</vt:lpstr>
      <vt:lpstr>Wingdings</vt:lpstr>
      <vt:lpstr>AAU PowerPoint</vt:lpstr>
      <vt:lpstr>Questions</vt:lpstr>
      <vt:lpstr>Minimum and maximum number of panels</vt:lpstr>
      <vt:lpstr>Why are there more losses in diodes than MOSFETs</vt:lpstr>
      <vt:lpstr>DCM</vt:lpstr>
      <vt:lpstr>DCM</vt:lpstr>
      <vt:lpstr>DCM</vt:lpstr>
      <vt:lpstr>DCM</vt:lpstr>
      <vt:lpstr>DCM</vt:lpstr>
      <vt:lpstr>Limiting resistance</vt:lpstr>
      <vt:lpstr>Discharging resistor</vt:lpstr>
      <vt:lpstr>MPPT – Running frequency</vt:lpstr>
      <vt:lpstr>Hardware current sensor filtering</vt:lpstr>
      <vt:lpstr>Switching frequency</vt:lpstr>
      <vt:lpstr>Bypass diodes vs MICs</vt:lpstr>
      <vt:lpstr>Bypass diodes vs MICs</vt:lpstr>
      <vt:lpstr>Bypass diodes vs MICs</vt:lpstr>
      <vt:lpstr>MIC advantage over bypass diode</vt:lpstr>
      <vt:lpstr>Limitations of single diode PV model </vt:lpstr>
      <vt:lpstr>Limitations of single diode PV model </vt:lpstr>
      <vt:lpstr>Limitations of single diode PV model </vt:lpstr>
      <vt:lpstr>Another MPPT algorithm: Constant voltage</vt:lpstr>
      <vt:lpstr>Why bidirectional ?</vt:lpstr>
      <vt:lpstr>When does the MIC make sense in terms of cost/energy/efficiency?</vt:lpstr>
      <vt:lpstr>Passive components’ calculations</vt:lpstr>
      <vt:lpstr>Errors in the report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Aitor Terán Menéndez</cp:lastModifiedBy>
  <cp:revision>512</cp:revision>
  <cp:lastPrinted>2019-01-11T06:59:09Z</cp:lastPrinted>
  <dcterms:created xsi:type="dcterms:W3CDTF">2016-11-10T06:07:03Z</dcterms:created>
  <dcterms:modified xsi:type="dcterms:W3CDTF">2019-01-11T06:59:22Z</dcterms:modified>
</cp:coreProperties>
</file>